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2" r:id="rId3"/>
    <p:sldId id="260" r:id="rId4"/>
    <p:sldId id="259" r:id="rId5"/>
    <p:sldId id="261" r:id="rId6"/>
    <p:sldId id="262" r:id="rId7"/>
    <p:sldId id="303" r:id="rId8"/>
    <p:sldId id="284" r:id="rId9"/>
    <p:sldId id="285" r:id="rId10"/>
    <p:sldId id="291" r:id="rId11"/>
    <p:sldId id="287" r:id="rId12"/>
    <p:sldId id="288" r:id="rId13"/>
    <p:sldId id="265" r:id="rId14"/>
    <p:sldId id="274" r:id="rId15"/>
    <p:sldId id="275" r:id="rId16"/>
    <p:sldId id="308" r:id="rId17"/>
    <p:sldId id="306" r:id="rId18"/>
    <p:sldId id="310" r:id="rId19"/>
    <p:sldId id="277" r:id="rId20"/>
    <p:sldId id="295" r:id="rId21"/>
    <p:sldId id="302" r:id="rId22"/>
    <p:sldId id="296" r:id="rId23"/>
    <p:sldId id="297" r:id="rId24"/>
    <p:sldId id="311" r:id="rId25"/>
    <p:sldId id="278" r:id="rId26"/>
    <p:sldId id="298" r:id="rId27"/>
    <p:sldId id="266" r:id="rId28"/>
    <p:sldId id="299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97A"/>
    <a:srgbClr val="C2D12F"/>
    <a:srgbClr val="C0ECF6"/>
    <a:srgbClr val="53CAE8"/>
    <a:srgbClr val="FF7300"/>
    <a:srgbClr val="C2B5D3"/>
    <a:srgbClr val="072E37"/>
    <a:srgbClr val="F39BBD"/>
    <a:srgbClr val="DEE68E"/>
    <a:srgbClr val="F898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818" autoAdjust="0"/>
    <p:restoredTop sz="92634" autoAdjust="0"/>
  </p:normalViewPr>
  <p:slideViewPr>
    <p:cSldViewPr>
      <p:cViewPr varScale="1">
        <p:scale>
          <a:sx n="101" d="100"/>
          <a:sy n="101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ADB8A-BDBF-4DC9-9739-3A8A55573BE6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319CF-3E86-473F-BDD7-FB9D89C6C5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357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字体修改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字体修改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字体修改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319CF-3E86-473F-BDD7-FB9D89C6C56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148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EF5F-FC84-41C0-B531-7FEDC175A279}" type="datetimeFigureOut">
              <a:rPr lang="zh-CN" altLang="en-US" smtClean="0"/>
              <a:pPr/>
              <a:t>2013/7/15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31238-550B-4DC3-A97E-5F7038B1CC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ngware.mit.edu/idcs5/" TargetMode="External"/><Relationship Id="rId7" Type="http://schemas.openxmlformats.org/officeDocument/2006/relationships/hyperlink" Target="https://github.com/starsun/PSD-Common-API" TargetMode="External"/><Relationship Id="rId2" Type="http://schemas.openxmlformats.org/officeDocument/2006/relationships/hyperlink" Target="http://helpx.adobe.com/content/dam/help/en/photoshop/using/attachments/Configurator_3_1_User_Guid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images.adobe.com/www.adobe.com/content/dam/Adobe/en/products/indesign/pdfs/JavaScriptToolsGuide_CS5.pdf" TargetMode="External"/><Relationship Id="rId5" Type="http://schemas.openxmlformats.org/officeDocument/2006/relationships/hyperlink" Target="http://wwwimages.adobe.com/www.adobe.com/content/dam/Adobe/en/devnet/photoshop/pdfs/photoshop_cs5_scripting_guide.pdf" TargetMode="External"/><Relationship Id="rId4" Type="http://schemas.openxmlformats.org/officeDocument/2006/relationships/hyperlink" Target="http://wwwimages.adobe.com/www.adobe.com/content/dam/Adobe/en/devnet/photoshop/pdfs/photoshop_cs5_javascript_ref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sapphireshan" TargetMode="External"/><Relationship Id="rId2" Type="http://schemas.openxmlformats.org/officeDocument/2006/relationships/hyperlink" Target="mailto:shandan.com@gmail.c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5736" y="3284984"/>
            <a:ext cx="5681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7300"/>
                </a:solidFill>
              </a:rPr>
              <a:t> </a:t>
            </a:r>
            <a:r>
              <a:rPr kumimoji="1" lang="zh-CN" altLang="en-US" sz="2800" dirty="0" smtClean="0">
                <a:solidFill>
                  <a:srgbClr val="FF7300"/>
                </a:solidFill>
                <a:latin typeface="幼圆" pitchFamily="49" charset="-122"/>
                <a:ea typeface="幼圆" pitchFamily="49" charset="-122"/>
              </a:rPr>
              <a:t>由设计稿自动发布页面的系统</a:t>
            </a:r>
            <a:endParaRPr kumimoji="1" lang="zh-CN" altLang="en-US" sz="2800" dirty="0">
              <a:solidFill>
                <a:srgbClr val="FF73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67944" y="4293096"/>
            <a:ext cx="170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7300"/>
                </a:solidFill>
                <a:latin typeface="VAGRounded Lt" pitchFamily="2" charset="0"/>
                <a:ea typeface="幼圆" pitchFamily="49" charset="-122"/>
              </a:rPr>
              <a:t>单丹</a:t>
            </a:r>
            <a:r>
              <a:rPr lang="en-US" altLang="zh-CN" dirty="0" smtClean="0">
                <a:solidFill>
                  <a:srgbClr val="FF7300"/>
                </a:solidFill>
                <a:latin typeface="VAGRounded Lt" pitchFamily="2" charset="0"/>
                <a:ea typeface="幼圆" pitchFamily="49" charset="-122"/>
              </a:rPr>
              <a:t>@</a:t>
            </a:r>
            <a:r>
              <a:rPr lang="en-US" altLang="zh-CN" dirty="0" smtClean="0">
                <a:solidFill>
                  <a:srgbClr val="FF7300"/>
                </a:solidFill>
                <a:latin typeface="VAGRounded Lt" pitchFamily="2" charset="0"/>
                <a:ea typeface="幼圆" pitchFamily="49" charset="-122"/>
              </a:rPr>
              <a:t>2013.7</a:t>
            </a:r>
            <a:endParaRPr lang="zh-CN" altLang="en-US" dirty="0">
              <a:solidFill>
                <a:srgbClr val="FF73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1760" y="1556792"/>
            <a:ext cx="52565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 smtClean="0">
                <a:solidFill>
                  <a:srgbClr val="FF7300"/>
                </a:solidFill>
              </a:rPr>
              <a:t>PSD2CMS</a:t>
            </a:r>
            <a:endParaRPr lang="zh-CN" altLang="en-US" sz="8800" dirty="0">
              <a:solidFill>
                <a:srgbClr val="FF73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381328"/>
            <a:ext cx="914400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PS Plug-in -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面板开发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05064"/>
            <a:ext cx="2036201" cy="228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616010"/>
            <a:ext cx="5758824" cy="5765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539552" y="1268760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solidFill>
                  <a:srgbClr val="E8397A"/>
                </a:solidFill>
              </a:rPr>
              <a:t>面板开发工具</a:t>
            </a:r>
            <a:endParaRPr kumimoji="1" lang="en-US" altLang="zh-CN" sz="2400" dirty="0" smtClean="0">
              <a:solidFill>
                <a:srgbClr val="E8397A"/>
              </a:solidFill>
            </a:endParaRPr>
          </a:p>
          <a:p>
            <a:r>
              <a:rPr kumimoji="1" lang="en-US" altLang="zh-CN" sz="2400" dirty="0" err="1" smtClean="0">
                <a:solidFill>
                  <a:srgbClr val="E8397A"/>
                </a:solidFill>
              </a:rPr>
              <a:t>Configurator</a:t>
            </a:r>
            <a:endParaRPr kumimoji="1" lang="en-US" altLang="zh-CN" sz="2400" dirty="0" smtClean="0">
              <a:solidFill>
                <a:srgbClr val="E8397A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620688"/>
            <a:ext cx="5760000" cy="576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图文框 10"/>
          <p:cNvSpPr/>
          <p:nvPr/>
        </p:nvSpPr>
        <p:spPr>
          <a:xfrm>
            <a:off x="4211960" y="1916832"/>
            <a:ext cx="3456384" cy="3312368"/>
          </a:xfrm>
          <a:prstGeom prst="frame">
            <a:avLst>
              <a:gd name="adj1" fmla="val 2314"/>
            </a:avLst>
          </a:prstGeom>
          <a:solidFill>
            <a:srgbClr val="E83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Picture 2" descr="E:\file\分享\my share\20130713D2-last\tu\14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1628800"/>
            <a:ext cx="8891369" cy="3544299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5076056" y="620688"/>
            <a:ext cx="4464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6000" b="1" dirty="0" smtClean="0">
                <a:solidFill>
                  <a:srgbClr val="E8397A"/>
                </a:solidFill>
                <a:ea typeface="幼圆" pitchFamily="49" charset="-122"/>
              </a:rPr>
              <a:t>JavaScript</a:t>
            </a:r>
          </a:p>
          <a:p>
            <a:pPr algn="ctr">
              <a:lnSpc>
                <a:spcPct val="150000"/>
              </a:lnSpc>
            </a:pPr>
            <a:endParaRPr kumimoji="1" lang="en-US" altLang="zh-CN" sz="2800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5" name="右箭头 14"/>
          <p:cNvSpPr/>
          <p:nvPr/>
        </p:nvSpPr>
        <p:spPr>
          <a:xfrm rot="9364850">
            <a:off x="4673542" y="2061506"/>
            <a:ext cx="1426017" cy="226130"/>
          </a:xfrm>
          <a:prstGeom prst="rightArrow">
            <a:avLst>
              <a:gd name="adj1" fmla="val 59375"/>
              <a:gd name="adj2" fmla="val 95824"/>
            </a:avLst>
          </a:prstGeom>
          <a:solidFill>
            <a:srgbClr val="E83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1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8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4" grpId="0" build="allAtOnce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3059832" y="2420888"/>
            <a:ext cx="3096344" cy="3096344"/>
          </a:xfrm>
          <a:prstGeom prst="rect">
            <a:avLst/>
          </a:prstGeom>
          <a:solidFill>
            <a:srgbClr val="F39B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2" name="矩形 81"/>
          <p:cNvSpPr/>
          <p:nvPr/>
        </p:nvSpPr>
        <p:spPr>
          <a:xfrm>
            <a:off x="4932040" y="314096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3275856" y="386104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300192" y="2420888"/>
            <a:ext cx="2232248" cy="3096344"/>
          </a:xfrm>
          <a:prstGeom prst="rect">
            <a:avLst/>
          </a:prstGeom>
          <a:solidFill>
            <a:srgbClr val="DEE68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37" name="矩形 36"/>
          <p:cNvSpPr/>
          <p:nvPr/>
        </p:nvSpPr>
        <p:spPr>
          <a:xfrm>
            <a:off x="3347864" y="1052736"/>
            <a:ext cx="2520280" cy="864096"/>
          </a:xfrm>
          <a:prstGeom prst="rect">
            <a:avLst/>
          </a:prstGeom>
          <a:solidFill>
            <a:srgbClr val="C2B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0" name="矩形 39"/>
          <p:cNvSpPr/>
          <p:nvPr/>
        </p:nvSpPr>
        <p:spPr>
          <a:xfrm>
            <a:off x="3635896" y="993502"/>
            <a:ext cx="201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  <a:ea typeface="幼圆" pitchFamily="49" charset="-122"/>
              </a:rPr>
              <a:t>PSD2CMS</a:t>
            </a:r>
            <a:endParaRPr lang="zh-CN" altLang="en-US" sz="36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31840" y="2420888"/>
            <a:ext cx="252028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Preview Server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16216" y="321297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1" name="矩形 60"/>
          <p:cNvSpPr/>
          <p:nvPr/>
        </p:nvSpPr>
        <p:spPr>
          <a:xfrm>
            <a:off x="6372200" y="2420888"/>
            <a:ext cx="136815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CMS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560" y="2420888"/>
            <a:ext cx="2304256" cy="3096344"/>
          </a:xfrm>
          <a:prstGeom prst="rect">
            <a:avLst/>
          </a:prstGeom>
          <a:solidFill>
            <a:srgbClr val="C0ECF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4" name="矩形 43"/>
          <p:cNvSpPr/>
          <p:nvPr/>
        </p:nvSpPr>
        <p:spPr>
          <a:xfrm>
            <a:off x="683568" y="2420888"/>
            <a:ext cx="201622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 Plug-in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7584" y="3164775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27584" y="3164776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图层解析器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27584" y="4244894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27584" y="4244895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页面生成器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75856" y="314096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076056" y="3140968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路由</a:t>
            </a:r>
          </a:p>
        </p:txBody>
      </p:sp>
      <p:sp>
        <p:nvSpPr>
          <p:cNvPr id="74" name="矩形 73"/>
          <p:cNvSpPr/>
          <p:nvPr/>
        </p:nvSpPr>
        <p:spPr>
          <a:xfrm>
            <a:off x="3275856" y="4581128"/>
            <a:ext cx="266429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47864" y="386104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文件处理</a:t>
            </a:r>
          </a:p>
        </p:txBody>
      </p:sp>
      <p:sp>
        <p:nvSpPr>
          <p:cNvPr id="77" name="矩形 76"/>
          <p:cNvSpPr/>
          <p:nvPr/>
        </p:nvSpPr>
        <p:spPr>
          <a:xfrm>
            <a:off x="3707904" y="4509120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数据持久化</a:t>
            </a:r>
          </a:p>
        </p:txBody>
      </p:sp>
      <p:sp>
        <p:nvSpPr>
          <p:cNvPr id="79" name="矩形 78"/>
          <p:cNvSpPr/>
          <p:nvPr/>
        </p:nvSpPr>
        <p:spPr>
          <a:xfrm>
            <a:off x="6660232" y="3212976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图片上传</a:t>
            </a:r>
          </a:p>
        </p:txBody>
      </p:sp>
      <p:sp>
        <p:nvSpPr>
          <p:cNvPr id="81" name="矩形 80"/>
          <p:cNvSpPr/>
          <p:nvPr/>
        </p:nvSpPr>
        <p:spPr>
          <a:xfrm>
            <a:off x="3347864" y="3140968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页面渲染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32040" y="386104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5076056" y="3861048"/>
            <a:ext cx="9361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预览</a:t>
            </a:r>
          </a:p>
        </p:txBody>
      </p:sp>
      <p:sp>
        <p:nvSpPr>
          <p:cNvPr id="85" name="矩形 84"/>
          <p:cNvSpPr/>
          <p:nvPr/>
        </p:nvSpPr>
        <p:spPr>
          <a:xfrm>
            <a:off x="6516216" y="393305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6" name="矩形 85"/>
          <p:cNvSpPr/>
          <p:nvPr/>
        </p:nvSpPr>
        <p:spPr>
          <a:xfrm>
            <a:off x="6660232" y="393305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文件更新</a:t>
            </a:r>
          </a:p>
        </p:txBody>
      </p:sp>
      <p:sp>
        <p:nvSpPr>
          <p:cNvPr id="87" name="矩形 86"/>
          <p:cNvSpPr/>
          <p:nvPr/>
        </p:nvSpPr>
        <p:spPr>
          <a:xfrm>
            <a:off x="6516216" y="465313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8" name="矩形 87"/>
          <p:cNvSpPr/>
          <p:nvPr/>
        </p:nvSpPr>
        <p:spPr>
          <a:xfrm>
            <a:off x="6660232" y="465313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页面发布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4572000" y="191683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40" idx="2"/>
            <a:endCxn id="78" idx="0"/>
          </p:cNvCxnSpPr>
          <p:nvPr/>
        </p:nvCxnSpPr>
        <p:spPr>
          <a:xfrm>
            <a:off x="4644008" y="1916832"/>
            <a:ext cx="277230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endCxn id="44" idx="0"/>
          </p:cNvCxnSpPr>
          <p:nvPr/>
        </p:nvCxnSpPr>
        <p:spPr>
          <a:xfrm flipH="1">
            <a:off x="1691680" y="1988840"/>
            <a:ext cx="280831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2696"/>
            <a:ext cx="5256584" cy="5616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38"/>
          <p:cNvSpPr/>
          <p:nvPr/>
        </p:nvSpPr>
        <p:spPr>
          <a:xfrm>
            <a:off x="6444208" y="1268760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突破传统前端边界</a:t>
            </a:r>
          </a:p>
          <a:p>
            <a:r>
              <a:rPr lang="en-US" altLang="zh-CN" sz="1600" dirty="0" smtClean="0">
                <a:solidFill>
                  <a:srgbClr val="E8397A"/>
                </a:solidFill>
              </a:rPr>
              <a:t> </a:t>
            </a:r>
            <a:endParaRPr kumimoji="1" lang="zh-CN" altLang="en-US" sz="1600" dirty="0" smtClean="0">
              <a:solidFill>
                <a:srgbClr val="E8397A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32240" y="3140968"/>
            <a:ext cx="1706587" cy="159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Node</a:t>
            </a:r>
          </a:p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</a:t>
            </a:r>
            <a:r>
              <a:rPr kumimoji="1" lang="en-US" altLang="zh-CN" sz="2400" dirty="0" smtClean="0">
                <a:solidFill>
                  <a:srgbClr val="595959"/>
                </a:solidFill>
              </a:rPr>
              <a:t>pr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ess</a:t>
            </a:r>
          </a:p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Jade</a:t>
            </a:r>
          </a:p>
          <a:p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mongoDB</a:t>
            </a:r>
            <a:endParaRPr kumimoji="1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45" name="矩形 4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4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9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2222 -0.3682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1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2" grpId="0" animBg="1"/>
      <p:bldP spid="76" grpId="0" animBg="1"/>
      <p:bldP spid="78" grpId="0" animBg="1"/>
      <p:bldP spid="37" grpId="0" animBg="1"/>
      <p:bldP spid="40" grpId="0"/>
      <p:bldP spid="54" grpId="0"/>
      <p:bldP spid="55" grpId="0" animBg="1"/>
      <p:bldP spid="61" grpId="0"/>
      <p:bldP spid="41" grpId="0" animBg="1"/>
      <p:bldP spid="44" grpId="0"/>
      <p:bldP spid="62" grpId="0" animBg="1"/>
      <p:bldP spid="68" grpId="0"/>
      <p:bldP spid="69" grpId="0" animBg="1"/>
      <p:bldP spid="70" grpId="0"/>
      <p:bldP spid="72" grpId="0" animBg="1"/>
      <p:bldP spid="73" grpId="0"/>
      <p:bldP spid="74" grpId="0" animBg="1"/>
      <p:bldP spid="75" grpId="0"/>
      <p:bldP spid="77" grpId="0"/>
      <p:bldP spid="79" grpId="0"/>
      <p:bldP spid="81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39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3059832" y="2420888"/>
            <a:ext cx="3096344" cy="3096344"/>
          </a:xfrm>
          <a:prstGeom prst="rect">
            <a:avLst/>
          </a:prstGeom>
          <a:solidFill>
            <a:srgbClr val="F39B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2" name="矩形 81"/>
          <p:cNvSpPr/>
          <p:nvPr/>
        </p:nvSpPr>
        <p:spPr>
          <a:xfrm>
            <a:off x="4932040" y="314096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3275856" y="386104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300192" y="2420888"/>
            <a:ext cx="2232248" cy="3096344"/>
          </a:xfrm>
          <a:prstGeom prst="rect">
            <a:avLst/>
          </a:prstGeom>
          <a:solidFill>
            <a:srgbClr val="DEE68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37" name="矩形 36"/>
          <p:cNvSpPr/>
          <p:nvPr/>
        </p:nvSpPr>
        <p:spPr>
          <a:xfrm>
            <a:off x="3347864" y="1052736"/>
            <a:ext cx="2520280" cy="864096"/>
          </a:xfrm>
          <a:prstGeom prst="rect">
            <a:avLst/>
          </a:prstGeom>
          <a:solidFill>
            <a:srgbClr val="C2B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0" name="矩形 39"/>
          <p:cNvSpPr/>
          <p:nvPr/>
        </p:nvSpPr>
        <p:spPr>
          <a:xfrm>
            <a:off x="3635896" y="993502"/>
            <a:ext cx="201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  <a:ea typeface="幼圆" pitchFamily="49" charset="-122"/>
              </a:rPr>
              <a:t>PSD2CMS</a:t>
            </a:r>
            <a:endParaRPr lang="zh-CN" altLang="en-US" sz="36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31840" y="2420888"/>
            <a:ext cx="252028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Preview Server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16216" y="321297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1" name="矩形 60"/>
          <p:cNvSpPr/>
          <p:nvPr/>
        </p:nvSpPr>
        <p:spPr>
          <a:xfrm>
            <a:off x="6372200" y="2420888"/>
            <a:ext cx="136815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CMS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560" y="2420888"/>
            <a:ext cx="2304256" cy="3096344"/>
          </a:xfrm>
          <a:prstGeom prst="rect">
            <a:avLst/>
          </a:prstGeom>
          <a:solidFill>
            <a:srgbClr val="C0ECF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4" name="矩形 43"/>
          <p:cNvSpPr/>
          <p:nvPr/>
        </p:nvSpPr>
        <p:spPr>
          <a:xfrm>
            <a:off x="683568" y="2420888"/>
            <a:ext cx="201622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 Plug-in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7584" y="3164775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27584" y="3164776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图层解析器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27584" y="4244894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27584" y="4244895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页面生成器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75856" y="314096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076056" y="3140968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路由</a:t>
            </a:r>
          </a:p>
        </p:txBody>
      </p:sp>
      <p:sp>
        <p:nvSpPr>
          <p:cNvPr id="74" name="矩形 73"/>
          <p:cNvSpPr/>
          <p:nvPr/>
        </p:nvSpPr>
        <p:spPr>
          <a:xfrm>
            <a:off x="3275856" y="4581128"/>
            <a:ext cx="266429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47864" y="386104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文件处理</a:t>
            </a:r>
          </a:p>
        </p:txBody>
      </p:sp>
      <p:sp>
        <p:nvSpPr>
          <p:cNvPr id="77" name="矩形 76"/>
          <p:cNvSpPr/>
          <p:nvPr/>
        </p:nvSpPr>
        <p:spPr>
          <a:xfrm>
            <a:off x="3707904" y="4509120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数据持久化</a:t>
            </a:r>
          </a:p>
        </p:txBody>
      </p:sp>
      <p:sp>
        <p:nvSpPr>
          <p:cNvPr id="79" name="矩形 78"/>
          <p:cNvSpPr/>
          <p:nvPr/>
        </p:nvSpPr>
        <p:spPr>
          <a:xfrm>
            <a:off x="6660232" y="3212976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图片上传</a:t>
            </a:r>
          </a:p>
        </p:txBody>
      </p:sp>
      <p:sp>
        <p:nvSpPr>
          <p:cNvPr id="81" name="矩形 80"/>
          <p:cNvSpPr/>
          <p:nvPr/>
        </p:nvSpPr>
        <p:spPr>
          <a:xfrm>
            <a:off x="3347864" y="3140968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页面渲染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32040" y="386104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5076056" y="3861048"/>
            <a:ext cx="9361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预览</a:t>
            </a:r>
          </a:p>
        </p:txBody>
      </p:sp>
      <p:sp>
        <p:nvSpPr>
          <p:cNvPr id="85" name="矩形 84"/>
          <p:cNvSpPr/>
          <p:nvPr/>
        </p:nvSpPr>
        <p:spPr>
          <a:xfrm>
            <a:off x="6516216" y="393305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6" name="矩形 85"/>
          <p:cNvSpPr/>
          <p:nvPr/>
        </p:nvSpPr>
        <p:spPr>
          <a:xfrm>
            <a:off x="6660232" y="393305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文件更新</a:t>
            </a:r>
          </a:p>
        </p:txBody>
      </p:sp>
      <p:sp>
        <p:nvSpPr>
          <p:cNvPr id="87" name="矩形 86"/>
          <p:cNvSpPr/>
          <p:nvPr/>
        </p:nvSpPr>
        <p:spPr>
          <a:xfrm>
            <a:off x="6516216" y="465313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8" name="矩形 87"/>
          <p:cNvSpPr/>
          <p:nvPr/>
        </p:nvSpPr>
        <p:spPr>
          <a:xfrm>
            <a:off x="6660232" y="465313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页面发布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4572000" y="191683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40" idx="2"/>
            <a:endCxn id="78" idx="0"/>
          </p:cNvCxnSpPr>
          <p:nvPr/>
        </p:nvCxnSpPr>
        <p:spPr>
          <a:xfrm>
            <a:off x="4644008" y="1916832"/>
            <a:ext cx="277230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endCxn id="44" idx="0"/>
          </p:cNvCxnSpPr>
          <p:nvPr/>
        </p:nvCxnSpPr>
        <p:spPr>
          <a:xfrm flipH="1">
            <a:off x="1691680" y="1988840"/>
            <a:ext cx="280831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662" y="692696"/>
            <a:ext cx="535949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38"/>
          <p:cNvSpPr/>
          <p:nvPr/>
        </p:nvSpPr>
        <p:spPr>
          <a:xfrm>
            <a:off x="6228184" y="764704"/>
            <a:ext cx="2627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dirty="0" smtClean="0">
                <a:solidFill>
                  <a:srgbClr val="E8397A"/>
                </a:solidFill>
              </a:rPr>
              <a:t>Take advantage </a:t>
            </a:r>
          </a:p>
          <a:p>
            <a:r>
              <a:rPr kumimoji="1" lang="en-US" altLang="zh-CN" sz="3600" dirty="0" smtClean="0">
                <a:solidFill>
                  <a:srgbClr val="E8397A"/>
                </a:solidFill>
              </a:rPr>
              <a:t>of existing equipments</a:t>
            </a:r>
            <a:endParaRPr kumimoji="1" lang="zh-CN" altLang="en-US" sz="3600" dirty="0" smtClean="0">
              <a:solidFill>
                <a:srgbClr val="E8397A"/>
              </a:solidFill>
            </a:endParaRPr>
          </a:p>
          <a:p>
            <a:r>
              <a:rPr lang="en-US" altLang="zh-CN" sz="1600" dirty="0" smtClean="0">
                <a:solidFill>
                  <a:srgbClr val="E8397A"/>
                </a:solidFill>
              </a:rPr>
              <a:t> </a:t>
            </a:r>
            <a:endParaRPr kumimoji="1" lang="zh-CN" altLang="en-US" sz="1600" dirty="0" smtClean="0">
              <a:solidFill>
                <a:srgbClr val="E8397A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72200" y="3429000"/>
            <a:ext cx="20882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获得支持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取悦用户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kumimoji="1"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45" name="矩形 4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4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10/23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43 -3.33333E-6 L -0.24028 -0.3682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0" y="-1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2" grpId="0" animBg="1"/>
      <p:bldP spid="76" grpId="0" animBg="1"/>
      <p:bldP spid="78" grpId="0" animBg="1"/>
      <p:bldP spid="37" grpId="0" animBg="1"/>
      <p:bldP spid="40" grpId="0"/>
      <p:bldP spid="54" grpId="0"/>
      <p:bldP spid="55" grpId="0" animBg="1"/>
      <p:bldP spid="61" grpId="0"/>
      <p:bldP spid="41" grpId="0" animBg="1"/>
      <p:bldP spid="44" grpId="0"/>
      <p:bldP spid="62" grpId="0" animBg="1"/>
      <p:bldP spid="68" grpId="0"/>
      <p:bldP spid="69" grpId="0" animBg="1"/>
      <p:bldP spid="70" grpId="0"/>
      <p:bldP spid="72" grpId="0" animBg="1"/>
      <p:bldP spid="73" grpId="0"/>
      <p:bldP spid="74" grpId="0" animBg="1"/>
      <p:bldP spid="75" grpId="0"/>
      <p:bldP spid="77" grpId="0"/>
      <p:bldP spid="79" grpId="0"/>
      <p:bldP spid="81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39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1580" y="908720"/>
            <a:ext cx="75968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5400" dirty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英文资料有限</a:t>
            </a:r>
            <a:endParaRPr kumimoji="1" lang="en-US" altLang="zh-CN" sz="5400" dirty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5400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中文资料几乎没有</a:t>
            </a:r>
            <a:endParaRPr kumimoji="1" lang="en-US" altLang="zh-CN" sz="5400" dirty="0" smtClean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5400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开放的</a:t>
            </a:r>
            <a:r>
              <a:rPr kumimoji="1" lang="en-US" altLang="zh-CN" sz="5400" dirty="0" smtClean="0">
                <a:solidFill>
                  <a:schemeClr val="bg1">
                    <a:lumMod val="65000"/>
                  </a:schemeClr>
                </a:solidFill>
                <a:ea typeface="幼圆" pitchFamily="49" charset="-122"/>
              </a:rPr>
              <a:t>API</a:t>
            </a:r>
            <a:r>
              <a:rPr kumimoji="1" lang="zh-CN" altLang="en-US" sz="5400" dirty="0" smtClean="0">
                <a:solidFill>
                  <a:schemeClr val="bg1">
                    <a:lumMod val="65000"/>
                  </a:schemeClr>
                </a:solidFill>
                <a:ea typeface="幼圆" pitchFamily="49" charset="-122"/>
              </a:rPr>
              <a:t>不满足需求</a:t>
            </a:r>
            <a:endParaRPr kumimoji="1" lang="en-US" altLang="zh-CN" sz="5400" dirty="0" smtClean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5400" dirty="0">
                <a:solidFill>
                  <a:schemeClr val="bg1">
                    <a:lumMod val="65000"/>
                  </a:schemeClr>
                </a:solidFill>
                <a:ea typeface="幼圆" pitchFamily="49" charset="-122"/>
              </a:rPr>
              <a:t>部分</a:t>
            </a:r>
            <a:r>
              <a:rPr kumimoji="1" lang="en-US" altLang="zh-CN" sz="5400" dirty="0" smtClean="0">
                <a:solidFill>
                  <a:schemeClr val="bg1">
                    <a:lumMod val="65000"/>
                  </a:schemeClr>
                </a:solidFill>
                <a:ea typeface="幼圆" pitchFamily="49" charset="-122"/>
              </a:rPr>
              <a:t>API</a:t>
            </a:r>
            <a:r>
              <a:rPr kumimoji="1" lang="zh-CN" altLang="en-US" sz="5400" dirty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晦涩难懂</a:t>
            </a:r>
            <a:endParaRPr kumimoji="1" lang="en-US" altLang="zh-CN" sz="5400" dirty="0" smtClean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0264" y="2564904"/>
            <a:ext cx="2170868" cy="241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0" y="2564904"/>
            <a:ext cx="2124069" cy="241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/>
          <p:cNvGrpSpPr/>
          <p:nvPr/>
        </p:nvGrpSpPr>
        <p:grpSpPr>
          <a:xfrm>
            <a:off x="1763688" y="836712"/>
            <a:ext cx="5544616" cy="5112568"/>
            <a:chOff x="6839744" y="-1611560"/>
            <a:chExt cx="4608512" cy="4176464"/>
          </a:xfrm>
        </p:grpSpPr>
        <p:sp>
          <p:nvSpPr>
            <p:cNvPr id="14" name="矩形 13"/>
            <p:cNvSpPr/>
            <p:nvPr/>
          </p:nvSpPr>
          <p:spPr>
            <a:xfrm>
              <a:off x="6839744" y="-1611560"/>
              <a:ext cx="4608512" cy="41764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E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948264" y="-1515773"/>
              <a:ext cx="4464496" cy="792088"/>
            </a:xfrm>
            <a:prstGeom prst="rect">
              <a:avLst/>
            </a:prstGeom>
            <a:solidFill>
              <a:srgbClr val="C2B5D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48264" y="-1467544"/>
              <a:ext cx="41764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幼圆" pitchFamily="49" charset="-122"/>
                </a:rPr>
                <a:t>获取多属性文本图层样式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397806" y="0"/>
              <a:ext cx="3492388" cy="2031325"/>
            </a:xfrm>
            <a:prstGeom prst="rect">
              <a:avLst/>
            </a:prstGeom>
            <a:ln>
              <a:solidFill>
                <a:srgbClr val="C2B5D3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红</a:t>
              </a:r>
              <a:r>
                <a:rPr kumimoji="1" lang="en-US" altLang="zh-CN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48</a:t>
              </a:r>
              <a:r>
                <a:rPr kumimoji="1" lang="zh-CN" altLang="en-US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号黑体</a:t>
              </a:r>
              <a:r>
                <a:rPr kumimoji="1" lang="zh-CN" altLang="en-US" sz="3600" dirty="0" smtClean="0">
                  <a:solidFill>
                    <a:srgbClr val="0070C0"/>
                  </a:solidFill>
                  <a:latin typeface="+mn-ea"/>
                </a:rPr>
                <a:t>蓝</a:t>
              </a:r>
              <a:r>
                <a:rPr kumimoji="1" lang="en-US" altLang="zh-CN" sz="3600" dirty="0" smtClean="0">
                  <a:solidFill>
                    <a:srgbClr val="0070C0"/>
                  </a:solidFill>
                  <a:latin typeface="+mn-ea"/>
                </a:rPr>
                <a:t>36</a:t>
              </a:r>
              <a:r>
                <a:rPr kumimoji="1" lang="zh-CN" altLang="en-US" sz="3600" dirty="0" smtClean="0">
                  <a:solidFill>
                    <a:srgbClr val="0070C0"/>
                  </a:solidFill>
                  <a:latin typeface="+mn-ea"/>
                </a:rPr>
                <a:t>号宋体</a:t>
              </a:r>
              <a:endParaRPr kumimoji="1" lang="en-US" altLang="zh-CN" sz="3600" dirty="0" smtClean="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3" name="六角星 12"/>
          <p:cNvSpPr/>
          <p:nvPr/>
        </p:nvSpPr>
        <p:spPr>
          <a:xfrm>
            <a:off x="2555776" y="1628800"/>
            <a:ext cx="3744416" cy="3312368"/>
          </a:xfrm>
          <a:prstGeom prst="star6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3C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55579" y="2210596"/>
            <a:ext cx="2368549" cy="1650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+mn-ea"/>
              </a:rPr>
              <a:t>冷门</a:t>
            </a:r>
            <a:endParaRPr kumimoji="1" lang="en-US" altLang="zh-CN" sz="80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63688" y="836712"/>
            <a:ext cx="5663476" cy="5112568"/>
            <a:chOff x="1475656" y="0"/>
            <a:chExt cx="5663476" cy="5112568"/>
          </a:xfrm>
        </p:grpSpPr>
        <p:sp>
          <p:nvSpPr>
            <p:cNvPr id="17" name="矩形 16"/>
            <p:cNvSpPr/>
            <p:nvPr/>
          </p:nvSpPr>
          <p:spPr>
            <a:xfrm>
              <a:off x="1475656" y="0"/>
              <a:ext cx="5544616" cy="51125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E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606219" y="117257"/>
              <a:ext cx="5371347" cy="969625"/>
            </a:xfrm>
            <a:prstGeom prst="rect">
              <a:avLst/>
            </a:prstGeom>
            <a:solidFill>
              <a:srgbClr val="C2B5D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534211" y="176295"/>
              <a:ext cx="53420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幼圆" pitchFamily="49" charset="-122"/>
                  <a:ea typeface="幼圆" pitchFamily="49" charset="-122"/>
                </a:rPr>
                <a:t>可以访问底层操作的对象</a:t>
              </a:r>
              <a:endParaRPr lang="zh-CN" altLang="en-US" sz="36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19672" y="1584176"/>
              <a:ext cx="5519460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3200" dirty="0" smtClean="0">
                  <a:latin typeface="幼圆" pitchFamily="49" charset="-122"/>
                  <a:ea typeface="幼圆" pitchFamily="49" charset="-122"/>
                </a:rPr>
                <a:t>理论上可以获取任何行为信息</a:t>
              </a:r>
              <a:endParaRPr lang="en-US" altLang="zh-CN" sz="3200" dirty="0" smtClean="0">
                <a:latin typeface="幼圆" pitchFamily="49" charset="-122"/>
                <a:ea typeface="幼圆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3200" dirty="0" smtClean="0">
                  <a:latin typeface="幼圆" pitchFamily="49" charset="-122"/>
                  <a:ea typeface="幼圆" pitchFamily="49" charset="-122"/>
                </a:rPr>
                <a:t>但需提供引用对象的关键字</a:t>
              </a:r>
              <a:endParaRPr lang="zh-CN" altLang="en-US" sz="3200" dirty="0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64088" y="2880320"/>
              <a:ext cx="1440160" cy="6480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4" name="矩形 23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25" name="矩形 2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sp>
        <p:nvSpPr>
          <p:cNvPr id="2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11/23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6389 0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6389 0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2" grpId="0"/>
      <p:bldP spid="12" grpId="1"/>
      <p:bldP spid="1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file\分享\my share\20130713D2-last\tu\14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53" y="836712"/>
            <a:ext cx="8885735" cy="5289581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251520" y="1124744"/>
            <a:ext cx="23711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000" b="1" dirty="0" err="1" smtClean="0">
                <a:solidFill>
                  <a:srgbClr val="E8397A"/>
                </a:solidFill>
              </a:rPr>
              <a:t>Github</a:t>
            </a:r>
            <a:endParaRPr kumimoji="1" lang="en-US" altLang="zh-CN" sz="6000" b="1" dirty="0" smtClean="0">
              <a:solidFill>
                <a:srgbClr val="E8397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13" name="矩形 12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通用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API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封装及意义</a:t>
            </a: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12/23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8397A"/>
                                      </p:to>
                                    </p:animClr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11760" y="980728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原生</a:t>
            </a:r>
            <a:r>
              <a:rPr kumimoji="1" lang="en-US" altLang="zh-CN" sz="3200" dirty="0" smtClean="0">
                <a:solidFill>
                  <a:srgbClr val="E8397A"/>
                </a:solidFill>
                <a:ea typeface="幼圆" pitchFamily="49" charset="-122"/>
              </a:rPr>
              <a:t>API</a:t>
            </a:r>
            <a:r>
              <a:rPr kumimoji="1"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无法实现</a:t>
            </a:r>
            <a:endParaRPr kumimoji="1" lang="en-US" altLang="zh-CN" sz="3200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39752" y="2203211"/>
            <a:ext cx="4320960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339752" y="3426476"/>
            <a:ext cx="4320480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39752" y="4653224"/>
            <a:ext cx="4320480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39752" y="3427347"/>
            <a:ext cx="3312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获取文本图层特效</a:t>
            </a:r>
          </a:p>
        </p:txBody>
      </p:sp>
      <p:sp>
        <p:nvSpPr>
          <p:cNvPr id="15" name="矩形 14"/>
          <p:cNvSpPr/>
          <p:nvPr/>
        </p:nvSpPr>
        <p:spPr>
          <a:xfrm>
            <a:off x="2339752" y="4656206"/>
            <a:ext cx="280831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创建历史快照</a:t>
            </a:r>
          </a:p>
        </p:txBody>
      </p:sp>
      <p:sp>
        <p:nvSpPr>
          <p:cNvPr id="16" name="矩形 15"/>
          <p:cNvSpPr/>
          <p:nvPr/>
        </p:nvSpPr>
        <p:spPr>
          <a:xfrm>
            <a:off x="5508104" y="980728"/>
            <a:ext cx="3635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600" dirty="0" smtClean="0">
                <a:solidFill>
                  <a:srgbClr val="E8397A"/>
                </a:solidFill>
                <a:ea typeface="幼圆" pitchFamily="49" charset="-122"/>
              </a:rPr>
              <a:t>Now, we can!</a:t>
            </a:r>
          </a:p>
        </p:txBody>
      </p:sp>
      <p:sp>
        <p:nvSpPr>
          <p:cNvPr id="17" name="矩形 16"/>
          <p:cNvSpPr/>
          <p:nvPr/>
        </p:nvSpPr>
        <p:spPr>
          <a:xfrm>
            <a:off x="2411760" y="2251440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获取多属性文本图层样式</a:t>
            </a:r>
          </a:p>
        </p:txBody>
      </p:sp>
      <p:sp>
        <p:nvSpPr>
          <p:cNvPr id="18" name="矩形 17"/>
          <p:cNvSpPr/>
          <p:nvPr/>
        </p:nvSpPr>
        <p:spPr>
          <a:xfrm>
            <a:off x="5508104" y="2203211"/>
            <a:ext cx="2664318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508103" y="3451398"/>
            <a:ext cx="2664463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8104" y="4653224"/>
            <a:ext cx="2664463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24128" y="3482424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</a:rPr>
              <a:t>getTxtEffects</a:t>
            </a:r>
            <a:endParaRPr lang="zh-CN" altLang="en-US" sz="28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24128" y="4634552"/>
            <a:ext cx="280831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</a:rPr>
              <a:t>createSnapshot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24128" y="2228133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ea typeface="幼圆" pitchFamily="49" charset="-122"/>
              </a:rPr>
              <a:t>getTextRange</a:t>
            </a:r>
            <a:endParaRPr lang="zh-CN" altLang="en-US" sz="28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6" name="矩形 25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27" name="矩形 26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sp>
        <p:nvSpPr>
          <p:cNvPr id="2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13/23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048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4"/>
          <p:cNvGrpSpPr/>
          <p:nvPr/>
        </p:nvGrpSpPr>
        <p:grpSpPr>
          <a:xfrm>
            <a:off x="1763688" y="1124744"/>
            <a:ext cx="5544616" cy="5112568"/>
            <a:chOff x="6839744" y="-1611560"/>
            <a:chExt cx="4608512" cy="4176464"/>
          </a:xfrm>
        </p:grpSpPr>
        <p:sp>
          <p:nvSpPr>
            <p:cNvPr id="14" name="矩形 13"/>
            <p:cNvSpPr/>
            <p:nvPr/>
          </p:nvSpPr>
          <p:spPr>
            <a:xfrm>
              <a:off x="6839744" y="-1611560"/>
              <a:ext cx="4608512" cy="41764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E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948264" y="-1515773"/>
              <a:ext cx="4464496" cy="792088"/>
            </a:xfrm>
            <a:prstGeom prst="rect">
              <a:avLst/>
            </a:prstGeom>
            <a:solidFill>
              <a:srgbClr val="C2B5D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48264" y="-1467544"/>
              <a:ext cx="41764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幼圆" pitchFamily="49" charset="-122"/>
                </a:rPr>
                <a:t>获取多属性文本图层样式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397806" y="0"/>
              <a:ext cx="3492388" cy="2031325"/>
            </a:xfrm>
            <a:prstGeom prst="rect">
              <a:avLst/>
            </a:prstGeom>
            <a:ln>
              <a:solidFill>
                <a:srgbClr val="C2B5D3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红</a:t>
              </a:r>
              <a:r>
                <a:rPr kumimoji="1" lang="en-US" altLang="zh-CN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48</a:t>
              </a:r>
              <a:r>
                <a:rPr kumimoji="1" lang="zh-CN" altLang="en-US" sz="4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号黑体</a:t>
              </a:r>
              <a:r>
                <a:rPr kumimoji="1" lang="zh-CN" altLang="en-US" sz="3600" dirty="0" smtClean="0">
                  <a:solidFill>
                    <a:srgbClr val="0070C0"/>
                  </a:solidFill>
                  <a:latin typeface="+mn-ea"/>
                </a:rPr>
                <a:t>蓝</a:t>
              </a:r>
              <a:r>
                <a:rPr kumimoji="1" lang="en-US" altLang="zh-CN" sz="3600" dirty="0" smtClean="0">
                  <a:solidFill>
                    <a:srgbClr val="0070C0"/>
                  </a:solidFill>
                  <a:latin typeface="+mn-ea"/>
                </a:rPr>
                <a:t>36</a:t>
              </a:r>
              <a:r>
                <a:rPr kumimoji="1" lang="zh-CN" altLang="en-US" sz="3600" dirty="0" smtClean="0">
                  <a:solidFill>
                    <a:srgbClr val="0070C0"/>
                  </a:solidFill>
                  <a:latin typeface="+mn-ea"/>
                </a:rPr>
                <a:t>号宋体</a:t>
              </a:r>
              <a:endParaRPr kumimoji="1" lang="en-US" altLang="zh-CN" sz="3600" dirty="0" smtClean="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9" name="矩形 28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30" name="矩形 29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14/23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1520" y="980728"/>
            <a:ext cx="4320960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3528" y="1028957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获取多属性文本图层样式</a:t>
            </a:r>
          </a:p>
        </p:txBody>
      </p:sp>
      <p:sp>
        <p:nvSpPr>
          <p:cNvPr id="24" name="矩形 23"/>
          <p:cNvSpPr/>
          <p:nvPr/>
        </p:nvSpPr>
        <p:spPr>
          <a:xfrm>
            <a:off x="179512" y="3717032"/>
            <a:ext cx="3492388" cy="190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红色</a:t>
            </a:r>
            <a:r>
              <a:rPr kumimoji="1" lang="en-US" altLang="zh-CN" sz="4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48</a:t>
            </a:r>
            <a:r>
              <a:rPr kumimoji="1" lang="zh-CN" altLang="en-US" sz="4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kumimoji="1" lang="zh-CN" altLang="en-US" sz="3600" dirty="0" smtClean="0">
                <a:solidFill>
                  <a:srgbClr val="0070C0"/>
                </a:solidFill>
                <a:latin typeface="+mn-ea"/>
              </a:rPr>
              <a:t>蓝色</a:t>
            </a:r>
            <a:r>
              <a:rPr kumimoji="1" lang="en-US" altLang="zh-CN" sz="3600" dirty="0" smtClean="0">
                <a:solidFill>
                  <a:srgbClr val="0070C0"/>
                </a:solidFill>
                <a:latin typeface="+mn-ea"/>
              </a:rPr>
              <a:t>36</a:t>
            </a:r>
            <a:r>
              <a:rPr kumimoji="1" lang="zh-CN" altLang="en-US" sz="3600" dirty="0" smtClean="0">
                <a:solidFill>
                  <a:srgbClr val="0070C0"/>
                </a:solidFill>
                <a:latin typeface="+mn-ea"/>
              </a:rPr>
              <a:t>宋体</a:t>
            </a:r>
            <a:endParaRPr kumimoji="1" lang="en-US" altLang="zh-CN" sz="3600" dirty="0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098" name="Picture 2" descr="E:\file\分享\my share\20130713D2-last\tu\17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908720"/>
            <a:ext cx="3672408" cy="5348031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251520" y="2204864"/>
            <a:ext cx="2304656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3528" y="2204864"/>
            <a:ext cx="424847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ea typeface="幼圆" pitchFamily="49" charset="-122"/>
              </a:rPr>
              <a:t>getTextRange</a:t>
            </a:r>
            <a:endParaRPr lang="zh-CN" altLang="en-US" sz="28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627784" y="2564904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796136" y="5157192"/>
            <a:ext cx="936104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20" name="矩形 19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15/23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71600" y="2276872"/>
            <a:ext cx="7416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ActionReference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9" name="矩形 28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30" name="矩形 29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pic>
        <p:nvPicPr>
          <p:cNvPr id="12" name="Picture 2" descr="E:\file\分享\my share\20130713D2-last\tu\14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340768"/>
            <a:ext cx="9017709" cy="504056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5292080" y="3356992"/>
            <a:ext cx="936104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16/23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-0.00208 L -0.32674 -0.27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0" y="-1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file\分享\my share\20130713D2-last\tu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692696"/>
            <a:ext cx="8964488" cy="5694423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187624" y="1844824"/>
            <a:ext cx="69847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不用再去读晦涩难懂的原生</a:t>
            </a:r>
            <a:r>
              <a:rPr lang="en-US" altLang="zh-CN" sz="3200" dirty="0" smtClean="0">
                <a:solidFill>
                  <a:srgbClr val="E8397A"/>
                </a:solidFill>
                <a:latin typeface="+mj-lt"/>
                <a:ea typeface="幼圆" pitchFamily="49" charset="-122"/>
              </a:rPr>
              <a:t>API</a:t>
            </a:r>
            <a:r>
              <a:rPr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了</a:t>
            </a:r>
            <a:endParaRPr lang="en-US" altLang="zh-CN" sz="3200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有了封装的</a:t>
            </a:r>
            <a:r>
              <a:rPr lang="en-US" altLang="zh-CN" sz="3200" dirty="0" smtClean="0">
                <a:solidFill>
                  <a:srgbClr val="E8397A"/>
                </a:solidFill>
                <a:ea typeface="华文彩云" pitchFamily="2" charset="-122"/>
              </a:rPr>
              <a:t>common API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妈妈再也不用担心我的代码了</a:t>
            </a:r>
            <a:endParaRPr lang="zh-CN" altLang="en-US" sz="4000" b="1" dirty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11" name="矩形 10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难点举例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17/23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03848" y="11663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 smtClean="0">
                <a:solidFill>
                  <a:srgbClr val="FF5B00"/>
                </a:solidFill>
                <a:latin typeface="Youyuan" pitchFamily="49" charset="-122"/>
                <a:ea typeface="Youyuan" pitchFamily="49" charset="-122"/>
              </a:rPr>
              <a:t>个人简介</a:t>
            </a:r>
            <a:endParaRPr kumimoji="1" lang="en-US" altLang="zh-CN" sz="4800" b="1" dirty="0" smtClean="0">
              <a:solidFill>
                <a:srgbClr val="FF5B00"/>
              </a:solidFill>
              <a:latin typeface="Youyuan" pitchFamily="49" charset="-122"/>
              <a:ea typeface="Youyuan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1520788"/>
            <a:ext cx="705678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中文站前端单身女开发一枚</a:t>
            </a:r>
          </a:p>
        </p:txBody>
      </p:sp>
      <p:sp>
        <p:nvSpPr>
          <p:cNvPr id="7" name="矩形 6"/>
          <p:cNvSpPr/>
          <p:nvPr/>
        </p:nvSpPr>
        <p:spPr>
          <a:xfrm>
            <a:off x="251520" y="908720"/>
            <a:ext cx="633670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2010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年加入阿里巴巴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2132856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比写前端代码时间更长的是跳舞和户外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0232" y="2816996"/>
            <a:ext cx="2376264" cy="3564332"/>
          </a:xfrm>
          <a:prstGeom prst="rect">
            <a:avLst/>
          </a:prstGeom>
        </p:spPr>
      </p:pic>
      <p:pic>
        <p:nvPicPr>
          <p:cNvPr id="12" name="Picture 4" descr="P107087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149080"/>
            <a:ext cx="396198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内容占位符 3" descr="P1070957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2996952"/>
            <a:ext cx="1835696" cy="1034491"/>
          </a:xfrm>
        </p:spPr>
      </p:pic>
      <p:pic>
        <p:nvPicPr>
          <p:cNvPr id="14" name="内容占位符 3" descr="IMG_586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563888" y="4149080"/>
            <a:ext cx="2987824" cy="224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规 划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pic>
        <p:nvPicPr>
          <p:cNvPr id="43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280" y="2977912"/>
            <a:ext cx="644502" cy="1369568"/>
          </a:xfrm>
          <a:prstGeom prst="rect">
            <a:avLst/>
          </a:prstGeom>
          <a:noFill/>
        </p:spPr>
      </p:pic>
      <p:pic>
        <p:nvPicPr>
          <p:cNvPr id="45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687" y="2977912"/>
            <a:ext cx="644502" cy="1369568"/>
          </a:xfrm>
          <a:prstGeom prst="rect">
            <a:avLst/>
          </a:prstGeom>
          <a:noFill/>
        </p:spPr>
      </p:pic>
      <p:pic>
        <p:nvPicPr>
          <p:cNvPr id="46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4094" y="2977912"/>
            <a:ext cx="644502" cy="1369568"/>
          </a:xfrm>
          <a:prstGeom prst="rect">
            <a:avLst/>
          </a:prstGeom>
          <a:noFill/>
        </p:spPr>
      </p:pic>
      <p:pic>
        <p:nvPicPr>
          <p:cNvPr id="47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5479" y="2977912"/>
            <a:ext cx="644502" cy="1369568"/>
          </a:xfrm>
          <a:prstGeom prst="rect">
            <a:avLst/>
          </a:prstGeom>
          <a:noFill/>
        </p:spPr>
      </p:pic>
      <p:pic>
        <p:nvPicPr>
          <p:cNvPr id="48" name="Picture 6" descr="E:\file\分享\my share\20130713D2\tu\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4680" y="2977911"/>
            <a:ext cx="723724" cy="1307724"/>
          </a:xfrm>
          <a:prstGeom prst="rect">
            <a:avLst/>
          </a:prstGeom>
          <a:noFill/>
        </p:spPr>
      </p:pic>
      <p:pic>
        <p:nvPicPr>
          <p:cNvPr id="49" name="Picture 6" descr="E:\file\分享\my share\20130713D2\tu\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349" y="2977911"/>
            <a:ext cx="723724" cy="1307724"/>
          </a:xfrm>
          <a:prstGeom prst="rect">
            <a:avLst/>
          </a:prstGeom>
          <a:noFill/>
        </p:spPr>
      </p:pic>
      <p:pic>
        <p:nvPicPr>
          <p:cNvPr id="50" name="Picture 6" descr="E:\file\分享\my share\20130713D2\tu\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2211" y="2977911"/>
            <a:ext cx="723724" cy="1307724"/>
          </a:xfrm>
          <a:prstGeom prst="rect">
            <a:avLst/>
          </a:prstGeom>
          <a:noFill/>
        </p:spPr>
      </p:pic>
      <p:pic>
        <p:nvPicPr>
          <p:cNvPr id="51" name="Picture 6" descr="E:\file\分享\my share\20130713D2\tu\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5509" y="2977911"/>
            <a:ext cx="723724" cy="1307724"/>
          </a:xfrm>
          <a:prstGeom prst="rect">
            <a:avLst/>
          </a:prstGeom>
          <a:noFill/>
        </p:spPr>
      </p:pic>
      <p:pic>
        <p:nvPicPr>
          <p:cNvPr id="52" name="Picture 8" descr="E:\file\分享\my share\20130713D2\tu\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2961340"/>
            <a:ext cx="641432" cy="1403764"/>
          </a:xfrm>
          <a:prstGeom prst="rect">
            <a:avLst/>
          </a:prstGeom>
          <a:noFill/>
        </p:spPr>
      </p:pic>
      <p:pic>
        <p:nvPicPr>
          <p:cNvPr id="53" name="Picture 8" descr="E:\file\分享\my share\20130713D2\tu\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6999" y="2961340"/>
            <a:ext cx="641432" cy="1403764"/>
          </a:xfrm>
          <a:prstGeom prst="rect">
            <a:avLst/>
          </a:prstGeom>
          <a:noFill/>
        </p:spPr>
      </p:pic>
      <p:sp>
        <p:nvSpPr>
          <p:cNvPr id="65" name="矩形 64"/>
          <p:cNvSpPr/>
          <p:nvPr/>
        </p:nvSpPr>
        <p:spPr>
          <a:xfrm>
            <a:off x="1530098" y="2420886"/>
            <a:ext cx="103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53CAE8"/>
                </a:solidFill>
                <a:latin typeface="幼圆" pitchFamily="49" charset="-122"/>
                <a:ea typeface="幼圆" pitchFamily="49" charset="-122"/>
              </a:rPr>
              <a:t>设计师</a:t>
            </a:r>
            <a:endParaRPr kumimoji="1" lang="en-US" altLang="zh-CN" dirty="0" smtClean="0">
              <a:solidFill>
                <a:srgbClr val="53CAE8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842466" y="2420886"/>
            <a:ext cx="103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前 端</a:t>
            </a:r>
            <a:endParaRPr kumimoji="1" lang="en-US" altLang="zh-CN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62746" y="2420886"/>
            <a:ext cx="103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C2D12F"/>
                </a:solidFill>
                <a:latin typeface="幼圆" pitchFamily="49" charset="-122"/>
                <a:ea typeface="幼圆" pitchFamily="49" charset="-122"/>
              </a:rPr>
              <a:t>需求方</a:t>
            </a:r>
            <a:endParaRPr kumimoji="1" lang="en-US" altLang="zh-CN" dirty="0" smtClean="0">
              <a:solidFill>
                <a:srgbClr val="C2D12F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2" name="图文框 31"/>
          <p:cNvSpPr/>
          <p:nvPr/>
        </p:nvSpPr>
        <p:spPr>
          <a:xfrm>
            <a:off x="467544" y="2420888"/>
            <a:ext cx="2880320" cy="2304256"/>
          </a:xfrm>
          <a:prstGeom prst="frame">
            <a:avLst>
              <a:gd name="adj1" fmla="val 0"/>
            </a:avLst>
          </a:prstGeom>
          <a:noFill/>
          <a:ln w="9525">
            <a:solidFill>
              <a:srgbClr val="53CAE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文框 32"/>
          <p:cNvSpPr/>
          <p:nvPr/>
        </p:nvSpPr>
        <p:spPr>
          <a:xfrm>
            <a:off x="3635896" y="2420888"/>
            <a:ext cx="3168352" cy="2304256"/>
          </a:xfrm>
          <a:prstGeom prst="frame">
            <a:avLst>
              <a:gd name="adj1" fmla="val 0"/>
            </a:avLst>
          </a:prstGeom>
          <a:noFill/>
          <a:ln w="9525">
            <a:solidFill>
              <a:srgbClr val="E839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7092280" y="2420888"/>
            <a:ext cx="1512168" cy="2304256"/>
          </a:xfrm>
          <a:prstGeom prst="frame">
            <a:avLst>
              <a:gd name="adj1" fmla="val 0"/>
            </a:avLst>
          </a:prstGeom>
          <a:noFill/>
          <a:ln w="9525">
            <a:solidFill>
              <a:srgbClr val="C2D1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8" name="直接箭头连接符 37"/>
          <p:cNvCxnSpPr>
            <a:stCxn id="32" idx="3"/>
            <a:endCxn id="33" idx="1"/>
          </p:cNvCxnSpPr>
          <p:nvPr/>
        </p:nvCxnSpPr>
        <p:spPr>
          <a:xfrm>
            <a:off x="3347864" y="35730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3" idx="3"/>
            <a:endCxn id="34" idx="1"/>
          </p:cNvCxnSpPr>
          <p:nvPr/>
        </p:nvCxnSpPr>
        <p:spPr>
          <a:xfrm>
            <a:off x="6804248" y="35730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7" name="矩形 26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28" name="矩形 27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反馈及成果</a:t>
            </a:r>
          </a:p>
        </p:txBody>
      </p:sp>
      <p:sp>
        <p:nvSpPr>
          <p:cNvPr id="2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18/23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9712" y="980728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dirty="0" smtClean="0">
                <a:solidFill>
                  <a:srgbClr val="072E37"/>
                </a:solidFill>
                <a:latin typeface="幼圆" pitchFamily="49" charset="-122"/>
                <a:ea typeface="幼圆" pitchFamily="49" charset="-122"/>
              </a:rPr>
              <a:t>过去的页面开发工作流</a:t>
            </a:r>
            <a:endParaRPr kumimoji="1" lang="en-US" altLang="zh-CN" sz="3600" dirty="0" smtClean="0">
              <a:solidFill>
                <a:srgbClr val="072E37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规 划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pic>
        <p:nvPicPr>
          <p:cNvPr id="43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280" y="2977912"/>
            <a:ext cx="644502" cy="1369568"/>
          </a:xfrm>
          <a:prstGeom prst="rect">
            <a:avLst/>
          </a:prstGeom>
          <a:noFill/>
        </p:spPr>
      </p:pic>
      <p:pic>
        <p:nvPicPr>
          <p:cNvPr id="45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687" y="2977912"/>
            <a:ext cx="644502" cy="1369568"/>
          </a:xfrm>
          <a:prstGeom prst="rect">
            <a:avLst/>
          </a:prstGeom>
          <a:noFill/>
        </p:spPr>
      </p:pic>
      <p:pic>
        <p:nvPicPr>
          <p:cNvPr id="46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4094" y="2977912"/>
            <a:ext cx="644502" cy="1369568"/>
          </a:xfrm>
          <a:prstGeom prst="rect">
            <a:avLst/>
          </a:prstGeom>
          <a:noFill/>
        </p:spPr>
      </p:pic>
      <p:pic>
        <p:nvPicPr>
          <p:cNvPr id="47" name="Picture 5" descr="E:\file\分享\my share\20130713D2\tu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5479" y="2977912"/>
            <a:ext cx="644502" cy="1369568"/>
          </a:xfrm>
          <a:prstGeom prst="rect">
            <a:avLst/>
          </a:prstGeom>
          <a:noFill/>
        </p:spPr>
      </p:pic>
      <p:pic>
        <p:nvPicPr>
          <p:cNvPr id="60" name="Picture 9" descr="E:\file\分享\my share\20130713D2\tu\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780928"/>
            <a:ext cx="1008112" cy="1800200"/>
          </a:xfrm>
          <a:prstGeom prst="rect">
            <a:avLst/>
          </a:prstGeom>
          <a:noFill/>
        </p:spPr>
      </p:pic>
      <p:pic>
        <p:nvPicPr>
          <p:cNvPr id="63" name="Picture 10" descr="E:\file\分享\my share\20130713D2\tu\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708920"/>
            <a:ext cx="936104" cy="1800200"/>
          </a:xfrm>
          <a:prstGeom prst="rect">
            <a:avLst/>
          </a:prstGeom>
          <a:noFill/>
        </p:spPr>
      </p:pic>
      <p:sp>
        <p:nvSpPr>
          <p:cNvPr id="65" name="矩形 64"/>
          <p:cNvSpPr/>
          <p:nvPr/>
        </p:nvSpPr>
        <p:spPr>
          <a:xfrm>
            <a:off x="1530098" y="2420886"/>
            <a:ext cx="103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53CAE8"/>
                </a:solidFill>
                <a:latin typeface="幼圆" pitchFamily="49" charset="-122"/>
                <a:ea typeface="幼圆" pitchFamily="49" charset="-122"/>
              </a:rPr>
              <a:t>设计师</a:t>
            </a:r>
            <a:endParaRPr kumimoji="1" lang="en-US" altLang="zh-CN" dirty="0" smtClean="0">
              <a:solidFill>
                <a:srgbClr val="53CAE8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554434" y="2420886"/>
            <a:ext cx="103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C2D12F"/>
                </a:solidFill>
                <a:latin typeface="幼圆" pitchFamily="49" charset="-122"/>
                <a:ea typeface="幼圆" pitchFamily="49" charset="-122"/>
              </a:rPr>
              <a:t>需求方</a:t>
            </a:r>
            <a:endParaRPr kumimoji="1" lang="en-US" altLang="zh-CN" dirty="0" smtClean="0">
              <a:solidFill>
                <a:srgbClr val="C2D12F"/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90" name="Picture 2" descr="D:\sapphire.shand\20130713D2\tu\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773" y="4535399"/>
            <a:ext cx="858900" cy="8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矩形 90"/>
          <p:cNvSpPr/>
          <p:nvPr/>
        </p:nvSpPr>
        <p:spPr>
          <a:xfrm>
            <a:off x="5940152" y="4829042"/>
            <a:ext cx="3285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6000" b="1" dirty="0" smtClean="0">
                <a:solidFill>
                  <a:schemeClr val="bg1">
                    <a:lumMod val="65000"/>
                  </a:schemeClr>
                </a:solidFill>
              </a:rPr>
              <a:t>50% </a:t>
            </a:r>
            <a:r>
              <a:rPr kumimoji="1" lang="en-US" altLang="zh-CN" sz="6000" b="1" dirty="0" smtClean="0"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off</a:t>
            </a:r>
          </a:p>
        </p:txBody>
      </p:sp>
      <p:sp>
        <p:nvSpPr>
          <p:cNvPr id="32" name="图文框 31"/>
          <p:cNvSpPr/>
          <p:nvPr/>
        </p:nvSpPr>
        <p:spPr>
          <a:xfrm>
            <a:off x="467544" y="2420888"/>
            <a:ext cx="3600400" cy="2304256"/>
          </a:xfrm>
          <a:prstGeom prst="frame">
            <a:avLst>
              <a:gd name="adj1" fmla="val 0"/>
            </a:avLst>
          </a:prstGeom>
          <a:noFill/>
          <a:ln w="9525">
            <a:solidFill>
              <a:srgbClr val="53CAE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>
            <a:off x="4342909" y="2420888"/>
            <a:ext cx="1224136" cy="2304256"/>
          </a:xfrm>
          <a:prstGeom prst="frame">
            <a:avLst>
              <a:gd name="adj1" fmla="val 0"/>
            </a:avLst>
          </a:prstGeom>
          <a:noFill/>
          <a:ln w="9525">
            <a:solidFill>
              <a:srgbClr val="53CAE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>
            <a:off x="4067944" y="3573016"/>
            <a:ext cx="274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979712" y="980728"/>
            <a:ext cx="5091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dirty="0" smtClean="0">
                <a:solidFill>
                  <a:srgbClr val="072E37"/>
                </a:solidFill>
                <a:latin typeface="幼圆" pitchFamily="49" charset="-122"/>
                <a:ea typeface="幼圆" pitchFamily="49" charset="-122"/>
              </a:rPr>
              <a:t>现在的页面开发工作流</a:t>
            </a:r>
            <a:endParaRPr kumimoji="1" lang="en-US" altLang="zh-CN" sz="3600" dirty="0" smtClean="0">
              <a:solidFill>
                <a:srgbClr val="072E37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2" name="矩形 21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23" name="矩形 22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反馈及成果</a:t>
            </a:r>
          </a:p>
        </p:txBody>
      </p:sp>
      <p:sp>
        <p:nvSpPr>
          <p:cNvPr id="24" name="矩形 23"/>
          <p:cNvSpPr/>
          <p:nvPr/>
        </p:nvSpPr>
        <p:spPr>
          <a:xfrm>
            <a:off x="5868144" y="1628800"/>
            <a:ext cx="347881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 变化</a:t>
            </a:r>
            <a:endParaRPr lang="en-US" altLang="zh-CN" sz="3200" b="1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需求方时间减少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75%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不需要前端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工作流整体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缩短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19/23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规  划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如何扩展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优势与局限</a:t>
            </a:r>
          </a:p>
        </p:txBody>
      </p:sp>
      <p:sp>
        <p:nvSpPr>
          <p:cNvPr id="6" name="矩形 5"/>
          <p:cNvSpPr/>
          <p:nvPr/>
        </p:nvSpPr>
        <p:spPr>
          <a:xfrm>
            <a:off x="6804248" y="692696"/>
            <a:ext cx="100540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优势</a:t>
            </a:r>
            <a:endParaRPr lang="zh-CN" altLang="en-US" sz="3200" dirty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04248" y="1412776"/>
            <a:ext cx="2808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文本分离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高兼容性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代码简洁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快</a:t>
            </a:r>
          </a:p>
        </p:txBody>
      </p:sp>
      <p:sp>
        <p:nvSpPr>
          <p:cNvPr id="8" name="矩形 7"/>
          <p:cNvSpPr/>
          <p:nvPr/>
        </p:nvSpPr>
        <p:spPr>
          <a:xfrm>
            <a:off x="6804248" y="3501008"/>
            <a:ext cx="100540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局限</a:t>
            </a:r>
            <a:endParaRPr lang="en-US" altLang="zh-CN" sz="3200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4248" y="4221088"/>
            <a:ext cx="2376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纯静态页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几乎无语义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布局死板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" name="Picture 3" descr="E:\file\分享\my share\20130713D2-last\tu\15-1 - 副本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978" y="692696"/>
            <a:ext cx="6112254" cy="5688632"/>
          </a:xfrm>
          <a:prstGeom prst="rect">
            <a:avLst/>
          </a:prstGeom>
          <a:noFill/>
        </p:spPr>
      </p:pic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20/23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规  划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如何扩展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重点工作</a:t>
            </a:r>
          </a:p>
        </p:txBody>
      </p:sp>
      <p:sp>
        <p:nvSpPr>
          <p:cNvPr id="6" name="矩形 5"/>
          <p:cNvSpPr/>
          <p:nvPr/>
        </p:nvSpPr>
        <p:spPr>
          <a:xfrm>
            <a:off x="1139228" y="1700808"/>
            <a:ext cx="7177188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39227" y="2924073"/>
            <a:ext cx="7176391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39227" y="4150821"/>
            <a:ext cx="7176391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39227" y="2924944"/>
            <a:ext cx="5501899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2. 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定义通用的图层数据对象模型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1139228" y="4153803"/>
            <a:ext cx="6696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3. 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定义通用的页面管理系统</a:t>
            </a: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(CMS)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接口</a:t>
            </a:r>
          </a:p>
        </p:txBody>
      </p:sp>
      <p:sp>
        <p:nvSpPr>
          <p:cNvPr id="11" name="矩形 10"/>
          <p:cNvSpPr/>
          <p:nvPr/>
        </p:nvSpPr>
        <p:spPr>
          <a:xfrm>
            <a:off x="1211236" y="1749037"/>
            <a:ext cx="705678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1. 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将页面生成模块搬到</a:t>
            </a: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node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端实现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21/23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规  划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7664" y="-99392"/>
            <a:ext cx="759633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如何扩展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重点工作</a:t>
            </a:r>
          </a:p>
        </p:txBody>
      </p:sp>
      <p:pic>
        <p:nvPicPr>
          <p:cNvPr id="2050" name="Picture 2" descr="E:\file\分享\my share\20130713D2-last\tu\shujujiego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880942"/>
            <a:ext cx="2664296" cy="5428378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275131" y="836712"/>
            <a:ext cx="3864821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75131" y="837583"/>
            <a:ext cx="3936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文本图层数据对象模型</a:t>
            </a:r>
          </a:p>
        </p:txBody>
      </p:sp>
      <p:sp>
        <p:nvSpPr>
          <p:cNvPr id="16" name="矩形 15"/>
          <p:cNvSpPr/>
          <p:nvPr/>
        </p:nvSpPr>
        <p:spPr>
          <a:xfrm>
            <a:off x="323528" y="2204864"/>
            <a:ext cx="502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方便对接不同的页面生成模块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22/23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品质 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-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自主、专注、坚持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37112"/>
            <a:ext cx="1520114" cy="143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271" y="4437112"/>
            <a:ext cx="1658721" cy="131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6143" y="2924944"/>
            <a:ext cx="1629753" cy="1325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8-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24128" y="2276872"/>
            <a:ext cx="2532693" cy="36017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43808" y="836712"/>
            <a:ext cx="4608512" cy="133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6000" b="1" dirty="0" smtClean="0">
                <a:solidFill>
                  <a:srgbClr val="E8397A"/>
                </a:solidFill>
                <a:ea typeface="幼圆" pitchFamily="49" charset="-122"/>
              </a:rPr>
              <a:t>Just Do it !</a:t>
            </a:r>
          </a:p>
        </p:txBody>
      </p:sp>
      <p:pic>
        <p:nvPicPr>
          <p:cNvPr id="10" name="图片 9" descr="8-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3140968"/>
            <a:ext cx="944137" cy="12029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感  想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25344"/>
            <a:ext cx="1447800" cy="224694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23/23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资  料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参考文档</a:t>
            </a:r>
          </a:p>
        </p:txBody>
      </p:sp>
      <p:sp>
        <p:nvSpPr>
          <p:cNvPr id="7" name="矩形 6"/>
          <p:cNvSpPr/>
          <p:nvPr/>
        </p:nvSpPr>
        <p:spPr>
          <a:xfrm>
            <a:off x="395536" y="1484784"/>
            <a:ext cx="856895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2400" dirty="0" smtClean="0">
                <a:ea typeface="幼圆" pitchFamily="49" charset="-122"/>
                <a:hlinkClick r:id="rId2"/>
              </a:rPr>
              <a:t>Configurator_3_1_User_Guide</a:t>
            </a:r>
            <a:r>
              <a:rPr lang="en-US" altLang="zh-CN" sz="2400" dirty="0" smtClean="0">
                <a:latin typeface="幼圆" pitchFamily="49" charset="-122"/>
                <a:ea typeface="幼圆" pitchFamily="49" charset="-122"/>
              </a:rPr>
              <a:t>	</a:t>
            </a:r>
            <a:r>
              <a:rPr lang="en-US" altLang="zh-CN" sz="2400" dirty="0" smtClean="0"/>
              <a:t>Configurator3</a:t>
            </a:r>
            <a:r>
              <a:rPr lang="en-US" altLang="zh-CN" sz="2400" dirty="0" smtClean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面板开发指南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2400" dirty="0" smtClean="0">
                <a:hlinkClick r:id="rId3"/>
              </a:rPr>
              <a:t>Adobe </a:t>
            </a:r>
            <a:r>
              <a:rPr lang="en-US" altLang="zh-CN" sz="2400" dirty="0" err="1" smtClean="0">
                <a:hlinkClick r:id="rId3"/>
              </a:rPr>
              <a:t>InDesign</a:t>
            </a:r>
            <a:r>
              <a:rPr lang="en-US" altLang="zh-CN" sz="2400" dirty="0" smtClean="0">
                <a:hlinkClick r:id="rId3"/>
              </a:rPr>
              <a:t> CS5 (7.0) Object Model</a:t>
            </a:r>
            <a:r>
              <a:rPr lang="en-US" altLang="zh-CN" sz="2400" dirty="0" smtClean="0"/>
              <a:t>	Adobe CS5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对象模型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2400" dirty="0" smtClean="0">
                <a:hlinkClick r:id="rId4"/>
              </a:rPr>
              <a:t>photoshop_cs5_javascript_ref</a:t>
            </a:r>
            <a:r>
              <a:rPr lang="en-US" altLang="zh-CN" sz="2400" dirty="0" smtClean="0"/>
              <a:t> 	Photoshop JS 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开发</a:t>
            </a:r>
            <a:r>
              <a:rPr lang="en-US" altLang="zh-CN" sz="2400" dirty="0" smtClean="0"/>
              <a:t>API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文档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hlinkClick r:id="rId5"/>
              </a:rPr>
              <a:t>photoshop_cs5_scripting_guide</a:t>
            </a:r>
            <a:r>
              <a:rPr lang="en-US" altLang="zh-CN" sz="2400" dirty="0" smtClean="0"/>
              <a:t>	Photoshop </a:t>
            </a:r>
            <a:r>
              <a:rPr lang="zh-CN" altLang="en-US" sz="2400" dirty="0" smtClean="0"/>
              <a:t>脚本开发指南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2400" dirty="0" smtClean="0">
                <a:hlinkClick r:id="rId6"/>
              </a:rPr>
              <a:t>JavaScriptToolsGuide_CS5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ExtendScript</a:t>
            </a:r>
            <a:r>
              <a:rPr lang="en-US" altLang="zh-CN" sz="2400" dirty="0" smtClean="0"/>
              <a:t> toolkit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等工具介绍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2400" dirty="0" smtClean="0">
                <a:hlinkClick r:id="rId7"/>
              </a:rPr>
              <a:t>PSD-Common-API</a:t>
            </a:r>
            <a:r>
              <a:rPr lang="en-US" altLang="zh-CN" sz="2400" dirty="0" smtClean="0"/>
              <a:t>	PSD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通用</a:t>
            </a:r>
            <a:r>
              <a:rPr lang="en-US" altLang="zh-CN" sz="2400" dirty="0" smtClean="0"/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2400" dirty="0" smtClean="0"/>
          </a:p>
          <a:p>
            <a:pPr marL="342900" indent="-342900">
              <a:buAutoNum type="arabicPeriod"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9577" y="1196752"/>
            <a:ext cx="73800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PS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图层解析：沈剑平 万先甲 单丹</a:t>
            </a: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页面生成及预览服务：何城军 单丹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页面发布系统接口：余平春 郑钦明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4293096"/>
            <a:ext cx="6912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幼圆" pitchFamily="49" charset="-122"/>
                <a:hlinkClick r:id="rId2"/>
              </a:rPr>
              <a:t>shandan.com@gmail.com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hlinkClick r:id="rId3"/>
              </a:rPr>
              <a:t>http://weibo.com/sapphireshan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幼圆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547664" y="-99392"/>
            <a:ext cx="759633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联系人</a:t>
            </a:r>
          </a:p>
        </p:txBody>
      </p:sp>
      <p:sp>
        <p:nvSpPr>
          <p:cNvPr id="7" name="矩形 6"/>
          <p:cNvSpPr/>
          <p:nvPr/>
        </p:nvSpPr>
        <p:spPr>
          <a:xfrm>
            <a:off x="107504" y="-75585"/>
            <a:ext cx="1512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联系我们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75585"/>
            <a:ext cx="115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致  谢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感恩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628800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感谢前端组同学和老大们的支持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感谢中文站的方凳会的支持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感谢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CMS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系统的开发同学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感谢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到场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的同学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" name="Picture 2" descr="C:\Users\sapphire.shand\Desktop\25b40085e37eed0ac1d6449be4f765f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4725144"/>
            <a:ext cx="1296144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9512" y="9694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大纲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4848" y="1412776"/>
            <a:ext cx="5112568" cy="1062827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1960" y="1412776"/>
            <a:ext cx="2376264" cy="10620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84848" y="2636912"/>
            <a:ext cx="5112568" cy="1062827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1960" y="2636912"/>
            <a:ext cx="2376264" cy="10620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84848" y="3861048"/>
            <a:ext cx="5112568" cy="1062827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1960" y="3861048"/>
            <a:ext cx="2376264" cy="10620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31639" y="1412776"/>
            <a:ext cx="1440159" cy="91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ea typeface="幼圆" pitchFamily="49" charset="-122"/>
              </a:rPr>
              <a:t>背  景</a:t>
            </a:r>
          </a:p>
        </p:txBody>
      </p:sp>
      <p:sp>
        <p:nvSpPr>
          <p:cNvPr id="15" name="矩形 14"/>
          <p:cNvSpPr/>
          <p:nvPr/>
        </p:nvSpPr>
        <p:spPr>
          <a:xfrm>
            <a:off x="1331639" y="2636912"/>
            <a:ext cx="2376265" cy="91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331639" y="3861048"/>
            <a:ext cx="1440161" cy="91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ea typeface="幼圆" pitchFamily="49" charset="-122"/>
              </a:rPr>
              <a:t>规  划</a:t>
            </a:r>
          </a:p>
        </p:txBody>
      </p:sp>
      <p:sp>
        <p:nvSpPr>
          <p:cNvPr id="17" name="矩形 16"/>
          <p:cNvSpPr/>
          <p:nvPr/>
        </p:nvSpPr>
        <p:spPr>
          <a:xfrm>
            <a:off x="3419872" y="1405225"/>
            <a:ext cx="4824536" cy="91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为什么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会</a:t>
            </a:r>
            <a:r>
              <a:rPr lang="zh-CN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有</a:t>
            </a: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ea typeface="幼圆" pitchFamily="49" charset="-122"/>
              </a:rPr>
              <a:t>P</a:t>
            </a:r>
            <a:r>
              <a:rPr lang="en-US" altLang="zh-CN" sz="4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幼圆" pitchFamily="49" charset="-122"/>
              </a:rPr>
              <a:t>SD2CMS</a:t>
            </a:r>
            <a:endParaRPr lang="zh-CN" altLang="en-US" sz="4000" dirty="0" smtClean="0">
              <a:solidFill>
                <a:schemeClr val="tx1">
                  <a:lumMod val="95000"/>
                  <a:lumOff val="5000"/>
                </a:schemeClr>
              </a:solidFill>
              <a:ea typeface="幼圆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9872" y="2652764"/>
            <a:ext cx="482453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>
                <a:ea typeface="幼圆" pitchFamily="49" charset="-122"/>
              </a:rPr>
              <a:t>PSD2CMS</a:t>
            </a:r>
            <a:r>
              <a:rPr lang="zh-CN" altLang="en-US" sz="4000" dirty="0" smtClean="0">
                <a:ea typeface="幼圆" pitchFamily="49" charset="-122"/>
              </a:rPr>
              <a:t>原理介绍</a:t>
            </a:r>
          </a:p>
        </p:txBody>
      </p:sp>
      <p:sp>
        <p:nvSpPr>
          <p:cNvPr id="19" name="矩形 18"/>
          <p:cNvSpPr/>
          <p:nvPr/>
        </p:nvSpPr>
        <p:spPr>
          <a:xfrm>
            <a:off x="3479125" y="3860806"/>
            <a:ext cx="4988864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ea typeface="幼圆" pitchFamily="49" charset="-122"/>
              </a:rPr>
              <a:t>如何扩展</a:t>
            </a:r>
            <a:r>
              <a:rPr lang="en-US" altLang="zh-CN" sz="4000" dirty="0" smtClean="0">
                <a:ea typeface="幼圆" pitchFamily="49" charset="-122"/>
              </a:rPr>
              <a:t>PSD2CMS</a:t>
            </a:r>
            <a:endParaRPr lang="zh-CN" altLang="en-US" sz="4000" dirty="0" smtClean="0">
              <a:ea typeface="幼圆" pitchFamily="49" charset="-122"/>
            </a:endParaRPr>
          </a:p>
        </p:txBody>
      </p:sp>
      <p:sp>
        <p:nvSpPr>
          <p:cNvPr id="2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1/23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背  景</a:t>
            </a:r>
          </a:p>
        </p:txBody>
      </p:sp>
      <p:sp>
        <p:nvSpPr>
          <p:cNvPr id="7" name="矩形 6"/>
          <p:cNvSpPr/>
          <p:nvPr/>
        </p:nvSpPr>
        <p:spPr>
          <a:xfrm>
            <a:off x="1547664" y="-99392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为什么</a:t>
            </a:r>
            <a:r>
              <a:rPr lang="zh-CN" altLang="en-US" sz="2400" dirty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会</a:t>
            </a: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有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运营类的需求情况</a:t>
            </a:r>
          </a:p>
        </p:txBody>
      </p:sp>
      <p:pic>
        <p:nvPicPr>
          <p:cNvPr id="8" name="Picture 5" descr="E:\file\分享\my share\20130508ATA技术开放日\素材\kub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4077072"/>
            <a:ext cx="1329017" cy="2157698"/>
          </a:xfrm>
          <a:prstGeom prst="rect">
            <a:avLst/>
          </a:prstGeom>
          <a:noFill/>
        </p:spPr>
      </p:pic>
      <p:pic>
        <p:nvPicPr>
          <p:cNvPr id="1027" name="Picture 3" descr="E:\file\分享\my share\20130713D2-last\tu\yun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92696"/>
            <a:ext cx="3672408" cy="4594451"/>
          </a:xfrm>
          <a:prstGeom prst="rect">
            <a:avLst/>
          </a:prstGeom>
          <a:noFill/>
        </p:spPr>
      </p:pic>
      <p:pic>
        <p:nvPicPr>
          <p:cNvPr id="1028" name="Picture 4" descr="E:\file\分享\my share\20130713D2-last\tu\yu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764704"/>
            <a:ext cx="3672408" cy="4594227"/>
          </a:xfrm>
          <a:prstGeom prst="rect">
            <a:avLst/>
          </a:prstGeom>
          <a:noFill/>
        </p:spPr>
      </p:pic>
      <p:pic>
        <p:nvPicPr>
          <p:cNvPr id="1029" name="Picture 5" descr="E:\file\分享\my share\20130713D2-last\tu\yun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836712"/>
            <a:ext cx="3663472" cy="4578350"/>
          </a:xfrm>
          <a:prstGeom prst="rect">
            <a:avLst/>
          </a:prstGeom>
          <a:noFill/>
        </p:spPr>
      </p:pic>
      <p:pic>
        <p:nvPicPr>
          <p:cNvPr id="1030" name="Picture 6" descr="E:\file\分享\my share\20130713D2-last\tu\yun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908720"/>
            <a:ext cx="3688438" cy="4608512"/>
          </a:xfrm>
          <a:prstGeom prst="rect">
            <a:avLst/>
          </a:prstGeom>
          <a:noFill/>
        </p:spPr>
      </p:pic>
      <p:pic>
        <p:nvPicPr>
          <p:cNvPr id="1031" name="Picture 7" descr="E:\file\分享\my share\20130713D2-last\tu\yu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7" y="980729"/>
            <a:ext cx="3672408" cy="4536503"/>
          </a:xfrm>
          <a:prstGeom prst="rect">
            <a:avLst/>
          </a:prstGeom>
          <a:noFill/>
        </p:spPr>
      </p:pic>
      <p:pic>
        <p:nvPicPr>
          <p:cNvPr id="1033" name="Picture 9" descr="E:\file\分享\my share\20130713D2-last\tu\yun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1052736"/>
            <a:ext cx="3632347" cy="4536503"/>
          </a:xfrm>
          <a:prstGeom prst="rect">
            <a:avLst/>
          </a:prstGeom>
          <a:noFill/>
        </p:spPr>
      </p:pic>
      <p:pic>
        <p:nvPicPr>
          <p:cNvPr id="1034" name="Picture 10" descr="E:\file\分享\my share\20130713D2-last\tu\yun1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7665" y="1124744"/>
            <a:ext cx="3600399" cy="4536503"/>
          </a:xfrm>
          <a:prstGeom prst="rect">
            <a:avLst/>
          </a:prstGeom>
          <a:noFill/>
        </p:spPr>
      </p:pic>
      <p:pic>
        <p:nvPicPr>
          <p:cNvPr id="1035" name="Picture 11" descr="E:\file\分享\my share\20130713D2-last\tu\yun1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91680" y="1196753"/>
            <a:ext cx="3628285" cy="4536503"/>
          </a:xfrm>
          <a:prstGeom prst="rect">
            <a:avLst/>
          </a:prstGeom>
          <a:noFill/>
        </p:spPr>
      </p:pic>
      <p:pic>
        <p:nvPicPr>
          <p:cNvPr id="1036" name="Picture 12" descr="E:\file\分享\my share\20130713D2-last\tu\试用中心-老冯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35696" y="1268760"/>
            <a:ext cx="3744416" cy="4680520"/>
          </a:xfrm>
          <a:prstGeom prst="rect">
            <a:avLst/>
          </a:prstGeom>
          <a:noFill/>
        </p:spPr>
      </p:pic>
      <p:pic>
        <p:nvPicPr>
          <p:cNvPr id="1038" name="Picture 14" descr="E:\file\分享\my share\20130713D2-last\tu\yun13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79712" y="1340768"/>
            <a:ext cx="3800941" cy="4752528"/>
          </a:xfrm>
          <a:prstGeom prst="rect">
            <a:avLst/>
          </a:prstGeom>
          <a:noFill/>
        </p:spPr>
      </p:pic>
      <p:pic>
        <p:nvPicPr>
          <p:cNvPr id="1039" name="Picture 15" descr="E:\file\分享\my share\20130713D2-last\tu\yun14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1720" y="1412776"/>
            <a:ext cx="3800965" cy="4752528"/>
          </a:xfrm>
          <a:prstGeom prst="rect">
            <a:avLst/>
          </a:prstGeom>
          <a:noFill/>
        </p:spPr>
      </p:pic>
      <p:pic>
        <p:nvPicPr>
          <p:cNvPr id="1040" name="Picture 16" descr="E:\file\分享\my share\20130713D2-last\tu\yun16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95736" y="1484784"/>
            <a:ext cx="3816424" cy="4777274"/>
          </a:xfrm>
          <a:prstGeom prst="rect">
            <a:avLst/>
          </a:prstGeom>
          <a:noFill/>
        </p:spPr>
      </p:pic>
      <p:pic>
        <p:nvPicPr>
          <p:cNvPr id="1041" name="Picture 17" descr="E:\file\分享\my share\20130713D2-last\tu\yun15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67744" y="1556791"/>
            <a:ext cx="3816424" cy="4824537"/>
          </a:xfrm>
          <a:prstGeom prst="rect">
            <a:avLst/>
          </a:prstGeom>
          <a:noFill/>
        </p:spPr>
      </p:pic>
      <p:sp>
        <p:nvSpPr>
          <p:cNvPr id="26" name="矩形 25"/>
          <p:cNvSpPr/>
          <p:nvPr/>
        </p:nvSpPr>
        <p:spPr>
          <a:xfrm>
            <a:off x="6372200" y="2636912"/>
            <a:ext cx="277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 smtClean="0">
                <a:solidFill>
                  <a:srgbClr val="E8397A"/>
                </a:solidFill>
                <a:ea typeface="幼圆" pitchFamily="49" charset="-122"/>
              </a:rPr>
              <a:t>60%</a:t>
            </a:r>
            <a:r>
              <a:rPr lang="en-US" altLang="zh-CN" sz="8800" b="1" dirty="0" smtClean="0">
                <a:solidFill>
                  <a:srgbClr val="E8397A"/>
                </a:solidFill>
                <a:latin typeface="+mn-ea"/>
              </a:rPr>
              <a:t>!</a:t>
            </a:r>
            <a:endParaRPr lang="zh-CN" altLang="en-US" sz="8800" b="1" dirty="0">
              <a:solidFill>
                <a:srgbClr val="E8397A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72200" y="980728"/>
            <a:ext cx="26519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生命周期短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复用性不高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需求数量多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背  景</a:t>
            </a:r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为什么</a:t>
            </a:r>
            <a:r>
              <a:rPr lang="zh-CN" altLang="en-US" sz="2400" dirty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会</a:t>
            </a: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有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原有的解决方案</a:t>
            </a:r>
          </a:p>
        </p:txBody>
      </p:sp>
      <p:sp>
        <p:nvSpPr>
          <p:cNvPr id="11" name="矩形 10"/>
          <p:cNvSpPr/>
          <p:nvPr/>
        </p:nvSpPr>
        <p:spPr>
          <a:xfrm>
            <a:off x="683568" y="1483131"/>
            <a:ext cx="3312368" cy="792088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44008" y="1340768"/>
            <a:ext cx="3384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文字不能编辑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代码性能不佳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浏览器兼容不理想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3568" y="2496748"/>
            <a:ext cx="3312000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3568" y="4221176"/>
            <a:ext cx="3312000" cy="792000"/>
          </a:xfrm>
          <a:prstGeom prst="rect">
            <a:avLst/>
          </a:prstGeom>
          <a:solidFill>
            <a:srgbClr val="C2B5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5576" y="2492896"/>
            <a:ext cx="280831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ea typeface="幼圆" pitchFamily="49" charset="-122"/>
              </a:rPr>
              <a:t>Dreamwaver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热区</a:t>
            </a:r>
          </a:p>
        </p:txBody>
      </p:sp>
      <p:sp>
        <p:nvSpPr>
          <p:cNvPr id="10" name="矩形 9"/>
          <p:cNvSpPr/>
          <p:nvPr/>
        </p:nvSpPr>
        <p:spPr>
          <a:xfrm>
            <a:off x="683568" y="1464547"/>
            <a:ext cx="3312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ea typeface="幼圆" pitchFamily="49" charset="-122"/>
              </a:rPr>
              <a:t>Photoshop</a:t>
            </a: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切片工具</a:t>
            </a:r>
          </a:p>
        </p:txBody>
      </p:sp>
      <p:sp>
        <p:nvSpPr>
          <p:cNvPr id="16" name="矩形 15"/>
          <p:cNvSpPr/>
          <p:nvPr/>
        </p:nvSpPr>
        <p:spPr>
          <a:xfrm>
            <a:off x="755576" y="4219435"/>
            <a:ext cx="2808312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ea typeface="幼圆" pitchFamily="49" charset="-122"/>
              </a:rPr>
              <a:t>手动编码</a:t>
            </a:r>
          </a:p>
        </p:txBody>
      </p:sp>
      <p:pic>
        <p:nvPicPr>
          <p:cNvPr id="2050" name="Picture 2" descr="E:\file\分享\my share\20130713D2-last\tu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093809" cy="4392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7" name="直接连接符 16"/>
          <p:cNvCxnSpPr/>
          <p:nvPr/>
        </p:nvCxnSpPr>
        <p:spPr>
          <a:xfrm>
            <a:off x="683568" y="3717032"/>
            <a:ext cx="7992888" cy="7200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88024" y="766445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局限</a:t>
            </a:r>
          </a:p>
        </p:txBody>
      </p:sp>
      <p:sp>
        <p:nvSpPr>
          <p:cNvPr id="23" name="矩形 22"/>
          <p:cNvSpPr/>
          <p:nvPr/>
        </p:nvSpPr>
        <p:spPr>
          <a:xfrm>
            <a:off x="4644008" y="3988221"/>
            <a:ext cx="33843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耗时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itchFamily="49" charset="-122"/>
                <a:ea typeface="幼圆" pitchFamily="49" charset="-122"/>
              </a:rPr>
              <a:t>无趣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3568" y="751696"/>
            <a:ext cx="165618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方案</a:t>
            </a:r>
          </a:p>
        </p:txBody>
      </p:sp>
      <p:sp>
        <p:nvSpPr>
          <p:cNvPr id="2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3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  <p:bldP spid="14" grpId="0"/>
      <p:bldP spid="14" grpId="1"/>
      <p:bldP spid="18" grpId="1" animBg="1"/>
      <p:bldP spid="18" grpId="2" animBg="1"/>
      <p:bldP spid="19" grpId="0" animBg="1"/>
      <p:bldP spid="19" grpId="1" animBg="1"/>
      <p:bldP spid="12" grpId="1"/>
      <p:bldP spid="12" grpId="2"/>
      <p:bldP spid="10" grpId="1"/>
      <p:bldP spid="10" grpId="2"/>
      <p:bldP spid="16" grpId="0"/>
      <p:bldP spid="16" grpId="1"/>
      <p:bldP spid="21" grpId="0"/>
      <p:bldP spid="21" grpId="1"/>
      <p:bldP spid="23" grpId="0"/>
      <p:bldP spid="23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背  景</a:t>
            </a:r>
          </a:p>
        </p:txBody>
      </p:sp>
      <p:sp>
        <p:nvSpPr>
          <p:cNvPr id="7" name="矩形 6"/>
          <p:cNvSpPr/>
          <p:nvPr/>
        </p:nvSpPr>
        <p:spPr>
          <a:xfrm>
            <a:off x="1547664" y="-99392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为什么</a:t>
            </a:r>
            <a:r>
              <a:rPr lang="zh-CN" altLang="en-US" sz="2400" dirty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会</a:t>
            </a: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有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PS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图层与网页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DOM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结构对比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980728"/>
            <a:ext cx="3672408" cy="481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E:\file\分享\my share\20130713D2-last\tu\17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908720"/>
            <a:ext cx="4355976" cy="4917064"/>
          </a:xfrm>
          <a:prstGeom prst="rect">
            <a:avLst/>
          </a:prstGeom>
          <a:noFill/>
        </p:spPr>
      </p:pic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4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背  景</a:t>
            </a:r>
          </a:p>
        </p:txBody>
      </p:sp>
      <p:sp>
        <p:nvSpPr>
          <p:cNvPr id="7" name="矩形 6"/>
          <p:cNvSpPr/>
          <p:nvPr/>
        </p:nvSpPr>
        <p:spPr>
          <a:xfrm>
            <a:off x="1547664" y="-9939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为什么</a:t>
            </a:r>
            <a:r>
              <a:rPr lang="zh-CN" altLang="en-US" sz="2400" dirty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会</a:t>
            </a:r>
            <a:r>
              <a:rPr lang="zh-CN" altLang="en-US" sz="2400" dirty="0" smtClean="0">
                <a:solidFill>
                  <a:srgbClr val="116C81"/>
                </a:solidFill>
                <a:latin typeface="幼圆" pitchFamily="49" charset="-122"/>
                <a:ea typeface="幼圆" pitchFamily="49" charset="-122"/>
              </a:rPr>
              <a:t>有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 |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利用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API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可以做什么</a:t>
            </a:r>
          </a:p>
        </p:txBody>
      </p:sp>
      <p:sp>
        <p:nvSpPr>
          <p:cNvPr id="12" name="矩形 11"/>
          <p:cNvSpPr/>
          <p:nvPr/>
        </p:nvSpPr>
        <p:spPr>
          <a:xfrm>
            <a:off x="611560" y="2276872"/>
            <a:ext cx="83529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将</a:t>
            </a:r>
            <a:r>
              <a:rPr kumimoji="1" lang="en-US" altLang="zh-CN" sz="5400" dirty="0" smtClean="0">
                <a:solidFill>
                  <a:srgbClr val="E8397A"/>
                </a:solidFill>
                <a:ea typeface="幼圆" pitchFamily="49" charset="-122"/>
              </a:rPr>
              <a:t>PSD</a:t>
            </a:r>
            <a:r>
              <a:rPr kumimoji="1" lang="zh-CN" altLang="en-US" sz="5400" dirty="0" smtClean="0">
                <a:solidFill>
                  <a:srgbClr val="E8397A"/>
                </a:solidFill>
                <a:latin typeface="幼圆" pitchFamily="49" charset="-122"/>
                <a:ea typeface="幼圆" pitchFamily="49" charset="-122"/>
              </a:rPr>
              <a:t>设计稿翻译成页面！</a:t>
            </a:r>
            <a:endParaRPr kumimoji="1" lang="en-US" altLang="zh-CN" sz="5400" dirty="0" smtClean="0">
              <a:solidFill>
                <a:srgbClr val="E8397A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8367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 smtClean="0">
                <a:solidFill>
                  <a:srgbClr val="FF5B00"/>
                </a:solidFill>
                <a:latin typeface="Youyuan" pitchFamily="49" charset="-122"/>
                <a:ea typeface="Youyuan" pitchFamily="49" charset="-122"/>
              </a:rPr>
              <a:t>大胆设想</a:t>
            </a:r>
            <a:endParaRPr kumimoji="1" lang="en-US" altLang="zh-CN" sz="2800" dirty="0" smtClean="0">
              <a:solidFill>
                <a:srgbClr val="FF5B00"/>
              </a:solidFill>
              <a:latin typeface="Youyuan" pitchFamily="49" charset="-122"/>
              <a:ea typeface="Youyuan" pitchFamily="49" charset="-122"/>
            </a:endParaRPr>
          </a:p>
        </p:txBody>
      </p:sp>
      <p:pic>
        <p:nvPicPr>
          <p:cNvPr id="9" name="内容占位符 5" descr="sika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2280" y="4365104"/>
            <a:ext cx="1520638" cy="1559003"/>
          </a:xfrm>
          <a:prstGeom prst="rect">
            <a:avLst/>
          </a:prstGeom>
        </p:spPr>
      </p:pic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5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3059832" y="2420888"/>
            <a:ext cx="3096344" cy="3096344"/>
          </a:xfrm>
          <a:prstGeom prst="rect">
            <a:avLst/>
          </a:prstGeom>
          <a:solidFill>
            <a:srgbClr val="F39B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2" name="矩形 81"/>
          <p:cNvSpPr/>
          <p:nvPr/>
        </p:nvSpPr>
        <p:spPr>
          <a:xfrm>
            <a:off x="4932040" y="314096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3275856" y="386104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300192" y="2420888"/>
            <a:ext cx="2232248" cy="3096344"/>
          </a:xfrm>
          <a:prstGeom prst="rect">
            <a:avLst/>
          </a:prstGeom>
          <a:solidFill>
            <a:srgbClr val="DEE68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47864" y="1052736"/>
            <a:ext cx="2520280" cy="864096"/>
          </a:xfrm>
          <a:prstGeom prst="rect">
            <a:avLst/>
          </a:prstGeom>
          <a:solidFill>
            <a:srgbClr val="C2B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0" name="矩形 39"/>
          <p:cNvSpPr/>
          <p:nvPr/>
        </p:nvSpPr>
        <p:spPr>
          <a:xfrm>
            <a:off x="3635896" y="993502"/>
            <a:ext cx="201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  <a:ea typeface="幼圆" pitchFamily="49" charset="-122"/>
              </a:rPr>
              <a:t>PSD2CMS</a:t>
            </a:r>
            <a:endParaRPr lang="zh-CN" altLang="en-US" sz="36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31840" y="2420888"/>
            <a:ext cx="252028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Preview Server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16216" y="321297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61" name="矩形 60"/>
          <p:cNvSpPr/>
          <p:nvPr/>
        </p:nvSpPr>
        <p:spPr>
          <a:xfrm>
            <a:off x="6372200" y="2420888"/>
            <a:ext cx="136815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CMS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560" y="2420888"/>
            <a:ext cx="2304256" cy="3096344"/>
          </a:xfrm>
          <a:prstGeom prst="rect">
            <a:avLst/>
          </a:prstGeom>
          <a:solidFill>
            <a:srgbClr val="C0ECF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44" name="矩形 43"/>
          <p:cNvSpPr/>
          <p:nvPr/>
        </p:nvSpPr>
        <p:spPr>
          <a:xfrm>
            <a:off x="683568" y="2420888"/>
            <a:ext cx="201622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 Plug-in</a:t>
            </a:r>
            <a:endParaRPr lang="zh-CN" altLang="en-US" sz="2400" dirty="0" smtClean="0">
              <a:solidFill>
                <a:srgbClr val="116C81"/>
              </a:solidFill>
              <a:ea typeface="幼圆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7584" y="3164775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27584" y="3164776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图层解析器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27584" y="4244894"/>
            <a:ext cx="1800200" cy="648072"/>
          </a:xfrm>
          <a:prstGeom prst="rect">
            <a:avLst/>
          </a:prstGeom>
          <a:solidFill>
            <a:srgbClr val="53CAE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27584" y="4244895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页面生成器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75856" y="3140968"/>
            <a:ext cx="158417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076056" y="3140968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路由</a:t>
            </a:r>
          </a:p>
        </p:txBody>
      </p:sp>
      <p:sp>
        <p:nvSpPr>
          <p:cNvPr id="74" name="矩形 73"/>
          <p:cNvSpPr/>
          <p:nvPr/>
        </p:nvSpPr>
        <p:spPr>
          <a:xfrm>
            <a:off x="3275856" y="4581128"/>
            <a:ext cx="2664296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47864" y="386104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文件处理</a:t>
            </a:r>
          </a:p>
        </p:txBody>
      </p:sp>
      <p:sp>
        <p:nvSpPr>
          <p:cNvPr id="77" name="矩形 76"/>
          <p:cNvSpPr/>
          <p:nvPr/>
        </p:nvSpPr>
        <p:spPr>
          <a:xfrm>
            <a:off x="3707904" y="4509120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数据持久化</a:t>
            </a:r>
          </a:p>
        </p:txBody>
      </p:sp>
      <p:sp>
        <p:nvSpPr>
          <p:cNvPr id="79" name="矩形 78"/>
          <p:cNvSpPr/>
          <p:nvPr/>
        </p:nvSpPr>
        <p:spPr>
          <a:xfrm>
            <a:off x="6660232" y="3212976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图片上传</a:t>
            </a:r>
          </a:p>
        </p:txBody>
      </p:sp>
      <p:sp>
        <p:nvSpPr>
          <p:cNvPr id="81" name="矩形 80"/>
          <p:cNvSpPr/>
          <p:nvPr/>
        </p:nvSpPr>
        <p:spPr>
          <a:xfrm>
            <a:off x="3347864" y="3140968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页面渲染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32040" y="3861048"/>
            <a:ext cx="1008112" cy="648072"/>
          </a:xfrm>
          <a:prstGeom prst="rect">
            <a:avLst/>
          </a:prstGeom>
          <a:solidFill>
            <a:srgbClr val="E839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5076056" y="3861048"/>
            <a:ext cx="9361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预览</a:t>
            </a:r>
          </a:p>
        </p:txBody>
      </p:sp>
      <p:sp>
        <p:nvSpPr>
          <p:cNvPr id="85" name="矩形 84"/>
          <p:cNvSpPr/>
          <p:nvPr/>
        </p:nvSpPr>
        <p:spPr>
          <a:xfrm>
            <a:off x="6516216" y="393305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6" name="矩形 85"/>
          <p:cNvSpPr/>
          <p:nvPr/>
        </p:nvSpPr>
        <p:spPr>
          <a:xfrm>
            <a:off x="6660232" y="393305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文件更新</a:t>
            </a:r>
          </a:p>
        </p:txBody>
      </p:sp>
      <p:sp>
        <p:nvSpPr>
          <p:cNvPr id="87" name="矩形 86"/>
          <p:cNvSpPr/>
          <p:nvPr/>
        </p:nvSpPr>
        <p:spPr>
          <a:xfrm>
            <a:off x="6516216" y="4653136"/>
            <a:ext cx="1800200" cy="648072"/>
          </a:xfrm>
          <a:prstGeom prst="rect">
            <a:avLst/>
          </a:prstGeom>
          <a:solidFill>
            <a:srgbClr val="C2D12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8" name="矩形 87"/>
          <p:cNvSpPr/>
          <p:nvPr/>
        </p:nvSpPr>
        <p:spPr>
          <a:xfrm>
            <a:off x="6660232" y="4653136"/>
            <a:ext cx="144016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页面发布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4572000" y="191683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40" idx="2"/>
            <a:endCxn id="78" idx="0"/>
          </p:cNvCxnSpPr>
          <p:nvPr/>
        </p:nvCxnSpPr>
        <p:spPr>
          <a:xfrm>
            <a:off x="4644008" y="1916832"/>
            <a:ext cx="277230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endCxn id="44" idx="0"/>
          </p:cNvCxnSpPr>
          <p:nvPr/>
        </p:nvCxnSpPr>
        <p:spPr>
          <a:xfrm flipH="1">
            <a:off x="1691680" y="1988840"/>
            <a:ext cx="280831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E:\file\分享\my share\20130713D2-last\tu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692696"/>
            <a:ext cx="6922071" cy="5638928"/>
          </a:xfrm>
          <a:prstGeom prst="rect">
            <a:avLst/>
          </a:prstGeom>
          <a:noFill/>
        </p:spPr>
      </p:pic>
      <p:sp>
        <p:nvSpPr>
          <p:cNvPr id="38" name="矩形 37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4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6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0.39375 -0.36828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0" y="-1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82" grpId="1" animBg="1"/>
      <p:bldP spid="76" grpId="1" animBg="1"/>
      <p:bldP spid="78" grpId="1" animBg="1"/>
      <p:bldP spid="37" grpId="1" animBg="1"/>
      <p:bldP spid="40" grpId="1"/>
      <p:bldP spid="54" grpId="1"/>
      <p:bldP spid="55" grpId="1" animBg="1"/>
      <p:bldP spid="61" grpId="1"/>
      <p:bldP spid="41" grpId="0" animBg="1"/>
      <p:bldP spid="44" grpId="0"/>
      <p:bldP spid="62" grpId="0" animBg="1"/>
      <p:bldP spid="68" grpId="0"/>
      <p:bldP spid="69" grpId="0" animBg="1"/>
      <p:bldP spid="70" grpId="0"/>
      <p:bldP spid="72" grpId="1" animBg="1"/>
      <p:bldP spid="73" grpId="1"/>
      <p:bldP spid="74" grpId="1" animBg="1"/>
      <p:bldP spid="75" grpId="1"/>
      <p:bldP spid="77" grpId="1"/>
      <p:bldP spid="79" grpId="1"/>
      <p:bldP spid="81" grpId="1"/>
      <p:bldP spid="83" grpId="1" animBg="1"/>
      <p:bldP spid="84" grpId="1"/>
      <p:bldP spid="85" grpId="1" animBg="1"/>
      <p:bldP spid="86" grpId="1"/>
      <p:bldP spid="87" grpId="1" animBg="1"/>
      <p:bldP spid="8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-1"/>
            <a:ext cx="7524328" cy="572400"/>
          </a:xfrm>
          <a:prstGeom prst="rect">
            <a:avLst/>
          </a:prstGeom>
          <a:solidFill>
            <a:srgbClr val="A0E2F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0"/>
            <a:ext cx="1296144" cy="572400"/>
          </a:xfrm>
          <a:prstGeom prst="rect">
            <a:avLst/>
          </a:prstGeom>
          <a:solidFill>
            <a:srgbClr val="53CAE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547664" y="-99392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PSD2CMS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原理介绍</a:t>
            </a:r>
            <a:r>
              <a:rPr lang="en-US" altLang="zh-CN" sz="2400" dirty="0" smtClean="0">
                <a:solidFill>
                  <a:srgbClr val="116C81"/>
                </a:solidFill>
                <a:ea typeface="幼圆" pitchFamily="49" charset="-122"/>
              </a:rPr>
              <a:t> | PS Plug-in - </a:t>
            </a:r>
            <a:r>
              <a:rPr lang="zh-CN" altLang="en-US" sz="2400" dirty="0" smtClean="0">
                <a:solidFill>
                  <a:srgbClr val="116C81"/>
                </a:solidFill>
                <a:ea typeface="幼圆" pitchFamily="49" charset="-122"/>
              </a:rPr>
              <a:t>面板开发</a:t>
            </a:r>
          </a:p>
        </p:txBody>
      </p:sp>
      <p:pic>
        <p:nvPicPr>
          <p:cNvPr id="38" name="Picture 3" descr="E:\file\分享\my share\20130713D2-last\tu\16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980728"/>
            <a:ext cx="4608512" cy="5011539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323528" y="-99392"/>
            <a:ext cx="936104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a typeface="幼圆" pitchFamily="49" charset="-122"/>
              </a:rPr>
              <a:t>方  案</a:t>
            </a:r>
          </a:p>
        </p:txBody>
      </p:sp>
      <p:sp>
        <p:nvSpPr>
          <p:cNvPr id="8" name="矩形 7"/>
          <p:cNvSpPr/>
          <p:nvPr/>
        </p:nvSpPr>
        <p:spPr>
          <a:xfrm>
            <a:off x="4427984" y="4509120"/>
            <a:ext cx="1296144" cy="432048"/>
          </a:xfrm>
          <a:prstGeom prst="rect">
            <a:avLst/>
          </a:prstGeom>
          <a:noFill/>
          <a:ln w="57150">
            <a:solidFill>
              <a:srgbClr val="E83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39952" y="6534014"/>
            <a:ext cx="1447800" cy="28803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7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/23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22131</TotalTime>
  <Words>757</Words>
  <Application>Microsoft Office PowerPoint</Application>
  <PresentationFormat>全屏显示(4:3)</PresentationFormat>
  <Paragraphs>242</Paragraphs>
  <Slides>28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Alibaba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aqueen.zhangq</dc:creator>
  <cp:lastModifiedBy>sapphire.shand</cp:lastModifiedBy>
  <cp:revision>891</cp:revision>
  <dcterms:created xsi:type="dcterms:W3CDTF">2012-09-21T08:46:25Z</dcterms:created>
  <dcterms:modified xsi:type="dcterms:W3CDTF">2013-07-15T04:14:48Z</dcterms:modified>
</cp:coreProperties>
</file>